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85" r:id="rId2"/>
  </p:sldMasterIdLst>
  <p:notesMasterIdLst>
    <p:notesMasterId r:id="rId13"/>
  </p:notesMasterIdLst>
  <p:sldIdLst>
    <p:sldId id="256" r:id="rId3"/>
    <p:sldId id="297" r:id="rId4"/>
    <p:sldId id="289" r:id="rId5"/>
    <p:sldId id="291" r:id="rId6"/>
    <p:sldId id="300" r:id="rId7"/>
    <p:sldId id="292" r:id="rId8"/>
    <p:sldId id="293" r:id="rId9"/>
    <p:sldId id="299" r:id="rId10"/>
    <p:sldId id="298" r:id="rId11"/>
    <p:sldId id="273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698"/>
    <a:srgbClr val="FFFFFF"/>
    <a:srgbClr val="FA4616"/>
    <a:srgbClr val="004B80"/>
    <a:srgbClr val="E18F41"/>
    <a:srgbClr val="477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189" autoAdjust="0"/>
  </p:normalViewPr>
  <p:slideViewPr>
    <p:cSldViewPr snapToGrid="0">
      <p:cViewPr varScale="1">
        <p:scale>
          <a:sx n="71" d="100"/>
          <a:sy n="71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FDF37-8C01-4450-8876-D5FA12759C5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E8835-EC9E-4AE4-AE2F-FAB072B2B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6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9"/>
            <a:ext cx="12190095" cy="68569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3509D3-A7F5-7649-A333-75B66BA65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203B9E-A97D-C748-AEF5-9228E504D57F}"/>
              </a:ext>
            </a:extLst>
          </p:cNvPr>
          <p:cNvSpPr/>
          <p:nvPr/>
        </p:nvSpPr>
        <p:spPr>
          <a:xfrm>
            <a:off x="0" y="294640"/>
            <a:ext cx="3750365" cy="863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05E3FB-E947-7E4A-8955-F503A3B4C16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492BAC4-9D24-B943-80CE-4C4AEB3AF60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B8BB55D-56D9-B144-BB08-A5A1F2799BE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</p:spTree>
    <p:extLst>
      <p:ext uri="{BB962C8B-B14F-4D97-AF65-F5344CB8AC3E}">
        <p14:creationId xmlns:p14="http://schemas.microsoft.com/office/powerpoint/2010/main" val="59888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or Title Card">
    <p:bg>
      <p:bgPr>
        <a:pattFill prst="ltDnDiag">
          <a:fgClr>
            <a:schemeClr val="tx1"/>
          </a:fgClr>
          <a:bgClr>
            <a:srgbClr val="0021A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996A17-1446-C84E-A95C-9E96A000F00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603281" y="3091070"/>
            <a:ext cx="6985439" cy="430314"/>
          </a:xfrm>
          <a:ln w="28575">
            <a:solidFill>
              <a:srgbClr val="FF4A21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kumimoji="0" sz="15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SECTION OR TITLE CARD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977634-8D3A-5943-A1E6-E179BF43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D6E4-1DA2-8A41-85D8-C7F206FB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4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A69BA0-3F90-BF4C-94D4-BF7C7B69B1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32"/>
          <a:stretch/>
        </p:blipFill>
        <p:spPr>
          <a:xfrm>
            <a:off x="0" y="883394"/>
            <a:ext cx="12192000" cy="59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3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BF4C9-1C58-23C2-5381-56DCBE74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E0E3-9413-4027-BB29-A6AAF96B180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8E824-1705-2B04-A925-C6485571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D4A6-532E-D554-B82A-514AA79F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5CCA-E5E6-470D-858F-00859ADAF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1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6B28-A694-4C5A-95F5-87D319FF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0656C-B4E7-4B5C-8065-6EE24CDA0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40A4-65D8-41BB-A3E1-3C65DAE5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76984-C5DC-41DD-A9A4-4C013F7D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899D-8C94-4EC7-8C5F-CE590B0E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BB2948-0A4E-4E69-9577-EA26689DFE05}"/>
              </a:ext>
            </a:extLst>
          </p:cNvPr>
          <p:cNvSpPr/>
          <p:nvPr/>
        </p:nvSpPr>
        <p:spPr>
          <a:xfrm>
            <a:off x="838200" y="914400"/>
            <a:ext cx="10515600" cy="11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3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B4F-FE63-4906-9DB7-EA183896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956"/>
            <a:ext cx="10515600" cy="75859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FC12C-8505-4DE2-BD23-25907B3B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682"/>
            <a:ext cx="10515600" cy="508528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ED1FF-380B-4CBE-A7D7-B40CC1F3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3BEF-782F-4055-9897-51ED8368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3ECCD-A5FE-45FB-8837-2908C6A5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FD3943-B84F-4B6B-8F2A-8E5458B51B1A}"/>
              </a:ext>
            </a:extLst>
          </p:cNvPr>
          <p:cNvCxnSpPr/>
          <p:nvPr/>
        </p:nvCxnSpPr>
        <p:spPr>
          <a:xfrm>
            <a:off x="838200" y="978354"/>
            <a:ext cx="1051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75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97E58-2A39-444A-B848-6E8417AA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EF492-204F-4959-8907-10FCB9B98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CF17B-08B2-41FC-9332-4BCE8E8A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9C547-A4A8-4614-A979-916F9C47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C2E51-4930-45FE-B5DA-9543934A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63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FEC3-6DB5-4CB0-A5FE-18A6784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F3B5-3588-4AD4-9240-36DEAF146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4239"/>
            <a:ext cx="5181600" cy="4732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61C66-4BE1-4770-A4D9-421ABD29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4239"/>
            <a:ext cx="5181600" cy="4732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13F03-1433-4BA3-AB87-658584A1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6BB29-9719-416E-8F54-72C4679B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3589-6731-4414-BC8A-9689B6CD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9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EEFC-5085-4EBB-8701-5D7E94C1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233F3-ED27-4BC4-9E47-18D21393E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27124"/>
            <a:ext cx="5157787" cy="13779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85766-F2C1-4752-A376-323D6EFD8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81428-9E8A-4703-A3F9-53F4C79A7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27124"/>
            <a:ext cx="5183188" cy="13779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55816-4299-414C-8B15-A9AD5B2A1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58661-63AE-462F-93CF-49888F03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9DE3B1-77B6-41E7-B22F-803AD7DF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C8EAD-FA99-4040-899E-ABC9521F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39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6689-5D59-4EEF-B100-75111926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451"/>
            <a:ext cx="10515600" cy="788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F6235-0962-47DB-B332-3A324B9E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39224-FD74-460E-A57E-E3A4AF1D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42A53-1BCE-4ACF-AC35-73617162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7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3674A-3A53-4C05-B666-EDE85349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2C2BA-C268-4C8A-8E13-951A0E2B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6C0A5-32A7-448C-A052-FFF401C8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9812B-D0A3-402F-83C7-83E40FE0BE48}"/>
              </a:ext>
            </a:extLst>
          </p:cNvPr>
          <p:cNvSpPr/>
          <p:nvPr/>
        </p:nvSpPr>
        <p:spPr>
          <a:xfrm>
            <a:off x="727788" y="886408"/>
            <a:ext cx="10795518" cy="2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5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8913" y="1498984"/>
            <a:ext cx="289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900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900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4001" y="1597761"/>
            <a:ext cx="2893979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788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788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5EA37-2A29-1D4C-A2F3-22007656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7"/>
            <a:ext cx="12208087" cy="6867048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EE41B18-6A9F-8249-8724-49A5CA341FCE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E87E842-C006-4F41-B990-E21E7437C0B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E2AB7B-1120-5B44-ADA7-FD7DF73DD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3CC34E6-3617-1643-8129-4BC6EA5B5C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4094892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F384-949E-4990-ADB2-39E9A92A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F320C-41AB-4E60-AF02-83C699DB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2D142-9081-4581-B6C2-A37E5151D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5C6CC-A3E5-4219-A9D1-62F9A28B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A8B2C-6FA7-4DBE-8F22-C9AD966F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222D-6255-4895-89E1-2B610565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4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FA21C-8AF8-4F6D-A35F-4CD105D7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57F3E-ABD3-420D-B0C2-FF95F5FAE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C50B7-FAEC-487D-9D3A-B5ECEFC0E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9DCD5-E215-4A92-82FC-7F35693D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F57CE-124A-4EF9-96B4-5168B6A3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E4EE2-A5C9-4EDE-BDBA-FE227749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0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F92B-3734-486D-A7AD-3755577C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52FAE-BB02-44BA-A137-BE1947908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9A7A5-CF18-4EFF-BC25-FDAFBE47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BEF02-3985-4B4F-BA28-66C2A2E8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4B4CD-7F45-4CFB-878E-C0D510B7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6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ECDD9B-625F-4F14-A7D3-40D6B40B7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9A92A-EAC2-408D-9170-FF1256F4B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FFCE4-E6CE-4942-8FC3-C155823C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736FF-6248-49BC-B402-46F5195B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307D-372B-4B44-9B7B-2D234CD5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8913" y="1498984"/>
            <a:ext cx="289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900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900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A41B45-2F03-F94A-806B-E5D650B02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6"/>
            <a:ext cx="12190095" cy="6856928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606A61D-16CD-0045-8DD8-94AFFBCB678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A29E365-2AF3-DB41-8312-8839465A4D7E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822F70-FDD2-E14E-8E5C-D244B454D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533AC42-A102-B44A-B183-2720DE51AFF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33348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3E51CF-406E-4B48-BC7A-D41F490C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AF0F6F-4882-4843-A9DB-D1FC9FFA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3" y="876301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B8FBA21-57BB-DB4A-B07F-4FB6947076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6402" y="2019300"/>
            <a:ext cx="11379199" cy="431323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16069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2" y="876300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06402" y="2019303"/>
            <a:ext cx="11379199" cy="45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  <a:lvl2pPr>
              <a:defRPr sz="1800"/>
            </a:lvl2pPr>
            <a:lvl5pPr>
              <a:defRPr sz="1200"/>
            </a:lvl5pPr>
            <a:lvl6pPr>
              <a:defRPr sz="12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90FE16-B8DE-3C4A-A246-2D89AD7D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F5F3F5-54D3-D747-BE41-ACF4D4ED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6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876304"/>
            <a:ext cx="113792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06400" y="2019304"/>
            <a:ext cx="5588000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C7FC7F-89EF-0D48-8F96-DDBE697A04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CF848-8236-B445-B38E-59A5075065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CC8755-2003-C14D-B7D8-5D4C70E224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2019300"/>
            <a:ext cx="5588000" cy="4495800"/>
          </a:xfrm>
          <a:solidFill>
            <a:srgbClr val="B4B5B4"/>
          </a:solidFill>
        </p:spPr>
        <p:txBody>
          <a:bodyPr lIns="0" tIns="0" rIns="0" bIns="731520" anchor="ctr"/>
          <a:lstStyle>
            <a:lvl1pPr marL="0" indent="0" algn="ctr">
              <a:buNone/>
              <a:defRPr sz="1050" b="0" i="0">
                <a:solidFill>
                  <a:srgbClr val="00529B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the icon to place an image</a:t>
            </a:r>
          </a:p>
        </p:txBody>
      </p:sp>
    </p:spTree>
    <p:extLst>
      <p:ext uri="{BB962C8B-B14F-4D97-AF65-F5344CB8AC3E}">
        <p14:creationId xmlns:p14="http://schemas.microsoft.com/office/powerpoint/2010/main" val="576103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06400" y="876300"/>
            <a:ext cx="5588000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C7FC7F-89EF-0D48-8F96-DDBE697A04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CF848-8236-B445-B38E-59A5075065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CC8755-2003-C14D-B7D8-5D4C70E224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876300"/>
            <a:ext cx="5588000" cy="5638800"/>
          </a:xfrm>
          <a:solidFill>
            <a:srgbClr val="B4B5B4"/>
          </a:solidFill>
        </p:spPr>
        <p:txBody>
          <a:bodyPr lIns="0" tIns="0" rIns="0" bIns="731520" anchor="ctr"/>
          <a:lstStyle>
            <a:lvl1pPr marL="0" indent="0" algn="ctr">
              <a:buNone/>
              <a:defRPr sz="1050" b="0" i="0">
                <a:solidFill>
                  <a:srgbClr val="00529B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the icon to place an image</a:t>
            </a:r>
          </a:p>
        </p:txBody>
      </p:sp>
    </p:spTree>
    <p:extLst>
      <p:ext uri="{BB962C8B-B14F-4D97-AF65-F5344CB8AC3E}">
        <p14:creationId xmlns:p14="http://schemas.microsoft.com/office/powerpoint/2010/main" val="269467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400" y="3007363"/>
            <a:ext cx="5588000" cy="383975"/>
          </a:xfrm>
          <a:prstGeom prst="rect">
            <a:avLst/>
          </a:prstGeom>
          <a:solidFill>
            <a:srgbClr val="FA4616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0" i="0" spc="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2" y="3007363"/>
            <a:ext cx="5587999" cy="383975"/>
          </a:xfrm>
          <a:prstGeom prst="rect">
            <a:avLst/>
          </a:prstGeom>
          <a:solidFill>
            <a:srgbClr val="FA4616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0" i="0" spc="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06402" y="2019302"/>
            <a:ext cx="11379199" cy="755787"/>
          </a:xfrm>
        </p:spPr>
        <p:txBody>
          <a:bodyPr rtlCol="0">
            <a:noAutofit/>
          </a:bodyPr>
          <a:lstStyle>
            <a:lvl1pPr marL="0" indent="0">
              <a:buNone/>
              <a:defRPr kumimoji="0" sz="1500" b="1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2" y="876301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D20636-448F-124F-94F1-6395EC27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678F7-20CC-E347-B84F-8BDF3831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54CC306-8591-9448-8EEE-F33CAB0F86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3429000"/>
            <a:ext cx="5588000" cy="3009900"/>
          </a:xfrm>
        </p:spPr>
        <p:txBody>
          <a:bodyPr/>
          <a:lstStyle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C4FEE50-8890-1B45-84E7-020CA387ED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7600" y="3429000"/>
            <a:ext cx="5588000" cy="3009900"/>
          </a:xfrm>
        </p:spPr>
        <p:txBody>
          <a:bodyPr/>
          <a:lstStyle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45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35528A-399B-E549-AAF0-1FAF3EF4A2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DAF24A-AB75-F041-8AE0-9BD3766AD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B6392B-581C-2B4C-A00E-77FCE8E3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883920"/>
            <a:ext cx="11328400" cy="10591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4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564531-0AC6-AB46-8D5E-F6736D32A8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EA747-1965-5747-A739-96C018003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400" y="65151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88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5ABD1D-5756-E349-8551-902B01CB0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515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88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883923"/>
            <a:ext cx="11379200" cy="104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2019300"/>
            <a:ext cx="11379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730D-0AEF-2540-A134-665D88455EA3}"/>
              </a:ext>
            </a:extLst>
          </p:cNvPr>
          <p:cNvSpPr txBox="1"/>
          <p:nvPr/>
        </p:nvSpPr>
        <p:spPr>
          <a:xfrm>
            <a:off x="1598304" y="661957"/>
            <a:ext cx="6786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spc="15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238622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i="0" kern="1200">
          <a:solidFill>
            <a:schemeClr val="accent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171450" indent="-171450" algn="l" rtl="0" eaLnBrk="1" fontAlgn="base" hangingPunct="1">
        <a:spcBef>
          <a:spcPts val="0"/>
        </a:spcBef>
        <a:spcAft>
          <a:spcPts val="450"/>
        </a:spcAft>
        <a:buClr>
          <a:srgbClr val="FF462C"/>
        </a:buClr>
        <a:buSzPct val="100000"/>
        <a:buFont typeface="Wingdings" pitchFamily="2" charset="2"/>
        <a:buChar char="§"/>
        <a:defRPr sz="1800" b="0" i="0" kern="1200">
          <a:solidFill>
            <a:schemeClr val="accent1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1pPr>
      <a:lvl2pPr marL="342900" indent="-171450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defRPr b="0" i="0" kern="1200">
          <a:solidFill>
            <a:schemeClr val="accent4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2pPr>
      <a:lvl3pPr marL="514350" indent="-171450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defRPr sz="1400" b="0" i="0" kern="1200">
          <a:solidFill>
            <a:schemeClr val="accent5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3pPr>
      <a:lvl4pPr marL="517922" indent="-167879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tabLst/>
        <a:defRPr sz="1400" b="0" i="1" kern="1200">
          <a:solidFill>
            <a:schemeClr val="accent5"/>
          </a:solidFill>
          <a:latin typeface="+mn-lt"/>
          <a:ea typeface="MS PGothic" panose="020B0600070205080204" pitchFamily="34" charset="-128"/>
          <a:cs typeface="Helvetica Oblique" pitchFamily="2" charset="0"/>
        </a:defRPr>
      </a:lvl4pPr>
      <a:lvl5pPr marL="7144" indent="-7144" algn="l" rtl="0" eaLnBrk="1" fontAlgn="base" hangingPunct="1">
        <a:spcBef>
          <a:spcPts val="450"/>
        </a:spcBef>
        <a:spcAft>
          <a:spcPts val="450"/>
        </a:spcAft>
        <a:buClr>
          <a:schemeClr val="accent3">
            <a:lumMod val="60000"/>
            <a:lumOff val="40000"/>
          </a:schemeClr>
        </a:buClr>
        <a:buSzPct val="75000"/>
        <a:buFont typeface="System Font Regular"/>
        <a:buChar char="​"/>
        <a:tabLst/>
        <a:defRPr sz="1500" b="0" i="0" kern="1200" cap="all" spc="15" baseline="0">
          <a:solidFill>
            <a:schemeClr val="accent1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5pPr>
      <a:lvl6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>
            <a:lumMod val="60000"/>
            <a:lumOff val="40000"/>
          </a:schemeClr>
        </a:buClr>
        <a:buSzPct val="75000"/>
        <a:buFont typeface="System Font Regular"/>
        <a:buChar char="​"/>
        <a:tabLst/>
        <a:defRPr lang="en-US" sz="1350" b="0" i="0" kern="1200" spc="75" baseline="0" dirty="0" smtClean="0">
          <a:solidFill>
            <a:schemeClr val="accent5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6pPr>
      <a:lvl7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/>
        </a:buClr>
        <a:buSzPct val="75000"/>
        <a:buFont typeface="System Font Regular"/>
        <a:buChar char="​"/>
        <a:tabLst/>
        <a:defRPr lang="en-US" sz="1200" b="0" i="0" kern="1200" baseline="0" dirty="0" smtClean="0">
          <a:solidFill>
            <a:schemeClr val="accent5"/>
          </a:solidFill>
          <a:latin typeface="+mn-lt"/>
          <a:ea typeface="+mn-ea"/>
          <a:cs typeface="+mn-cs"/>
        </a:defRPr>
      </a:lvl7pPr>
      <a:lvl8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>
            <a:lumMod val="60000"/>
            <a:lumOff val="40000"/>
          </a:schemeClr>
        </a:buClr>
        <a:buSzPct val="75000"/>
        <a:buFont typeface="System Font Regular"/>
        <a:buChar char="​"/>
        <a:tabLst/>
        <a:defRPr lang="en-US" sz="1200" b="0" i="1" kern="1200" baseline="0" dirty="0" smtClean="0">
          <a:solidFill>
            <a:schemeClr val="accent5"/>
          </a:solidFill>
          <a:latin typeface="+mn-lt"/>
          <a:ea typeface="+mn-ea"/>
          <a:cs typeface="+mn-cs"/>
        </a:defRPr>
      </a:lvl8pPr>
      <a:lvl9pPr marL="7144" indent="0" algn="ctr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System Font Regular"/>
        <a:buChar char="​"/>
        <a:tabLst/>
        <a:defRPr lang="en-US" sz="2400" b="1" i="0" kern="1200" spc="38" baseline="0" dirty="0">
          <a:solidFill>
            <a:schemeClr val="accent5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>
          <p15:clr>
            <a:srgbClr val="F26B43"/>
          </p15:clr>
        </p15:guide>
        <p15:guide id="2" pos="256">
          <p15:clr>
            <a:srgbClr val="F26B43"/>
          </p15:clr>
        </p15:guide>
        <p15:guide id="3" pos="3840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1272">
          <p15:clr>
            <a:srgbClr val="F26B43"/>
          </p15:clr>
        </p15:guide>
        <p15:guide id="6" orient="horz" pos="552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orient="horz" pos="1224">
          <p15:clr>
            <a:srgbClr val="F26B43"/>
          </p15:clr>
        </p15:guide>
        <p15:guide id="9" pos="3904">
          <p15:clr>
            <a:srgbClr val="F26B43"/>
          </p15:clr>
        </p15:guide>
        <p15:guide id="10" pos="5696">
          <p15:clr>
            <a:srgbClr val="F26B43"/>
          </p15:clr>
        </p15:guide>
        <p15:guide id="11" pos="5600">
          <p15:clr>
            <a:srgbClr val="F26B43"/>
          </p15:clr>
        </p15:guide>
        <p15:guide id="12" pos="2080">
          <p15:clr>
            <a:srgbClr val="F26B43"/>
          </p15:clr>
        </p15:guide>
        <p15:guide id="13" pos="1984">
          <p15:clr>
            <a:srgbClr val="F26B43"/>
          </p15:clr>
        </p15:guide>
        <p15:guide id="14" pos="377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DA4EBD-E964-4BEF-BD4F-B1D3D798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719"/>
            <a:ext cx="10515600" cy="78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F191E-AA02-423B-83BE-FD88B532D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29004"/>
            <a:ext cx="10515600" cy="5047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1067B-AD5B-441E-B4B6-D4234AC8C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60AB4-F803-42A3-A1A2-13CAFB0ED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5F0CA-8A10-4554-86D8-1FA7EDE01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4F8BF3-26E9-4923-8385-642634B194E9}"/>
              </a:ext>
            </a:extLst>
          </p:cNvPr>
          <p:cNvCxnSpPr/>
          <p:nvPr/>
        </p:nvCxnSpPr>
        <p:spPr>
          <a:xfrm>
            <a:off x="838200" y="978354"/>
            <a:ext cx="1051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87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D6F471-CD8F-2C31-A94F-84917A17B9E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29548" y="3411706"/>
            <a:ext cx="10912863" cy="1291818"/>
          </a:xfrm>
        </p:spPr>
        <p:txBody>
          <a:bodyPr wrap="square" anchor="t"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pub sub, cont.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2FAD289-32D4-452D-2F30-77DDFF058FAF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Department of Mechanical and Aerospace Engineering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8FED3-BFBB-8BFC-AAF0-C8637F1F92E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029549" y="2400477"/>
            <a:ext cx="10912863" cy="1011229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EML 4930 – ROS2, lecture 3</a:t>
            </a:r>
          </a:p>
        </p:txBody>
      </p:sp>
    </p:spTree>
    <p:extLst>
      <p:ext uri="{BB962C8B-B14F-4D97-AF65-F5344CB8AC3E}">
        <p14:creationId xmlns:p14="http://schemas.microsoft.com/office/powerpoint/2010/main" val="239432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versity of Florida Logo and symbol, meaning, history, PNG">
            <a:extLst>
              <a:ext uri="{FF2B5EF4-FFF2-40B4-BE49-F238E27FC236}">
                <a16:creationId xmlns:a16="http://schemas.microsoft.com/office/drawing/2014/main" id="{C91A221F-F90F-A7F2-7CCB-63D082170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323850"/>
            <a:ext cx="11040533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52FCDC-E9FB-74D6-D8B0-AF5BEE51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2D7DD7-608B-D1BF-07CE-DD905F395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17"/>
          <a:stretch/>
        </p:blipFill>
        <p:spPr>
          <a:xfrm>
            <a:off x="363714" y="2821163"/>
            <a:ext cx="3562350" cy="3716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F931D7-2389-FCF7-05CA-324BE2867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7" y="879651"/>
            <a:ext cx="3476625" cy="565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C7E6C3-8D02-286A-9578-3DAF8DF98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935" y="2898951"/>
            <a:ext cx="3514725" cy="3638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27D4B2-5BF6-33E0-0745-2BA1E8DA732F}"/>
              </a:ext>
            </a:extLst>
          </p:cNvPr>
          <p:cNvSpPr txBox="1"/>
          <p:nvPr/>
        </p:nvSpPr>
        <p:spPr>
          <a:xfrm>
            <a:off x="3423385" y="1432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https://docs.ros.org/en/foxy/Tutorials.html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F3B86A-680E-50D2-6CA1-23DD44272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14" y="143255"/>
            <a:ext cx="2324982" cy="225812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766E32-11E6-19F3-947E-CE7C3AD9AAF6}"/>
              </a:ext>
            </a:extLst>
          </p:cNvPr>
          <p:cNvCxnSpPr>
            <a:cxnSpLocks/>
          </p:cNvCxnSpPr>
          <p:nvPr/>
        </p:nvCxnSpPr>
        <p:spPr>
          <a:xfrm>
            <a:off x="587141" y="6470126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D1B5FAD-55F1-0F85-E9D9-CAC4F87D7DD9}"/>
              </a:ext>
            </a:extLst>
          </p:cNvPr>
          <p:cNvSpPr/>
          <p:nvPr/>
        </p:nvSpPr>
        <p:spPr>
          <a:xfrm>
            <a:off x="4780162" y="2281187"/>
            <a:ext cx="2689042" cy="539971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767D7F-E69F-0397-88A4-E74B545935AC}"/>
              </a:ext>
            </a:extLst>
          </p:cNvPr>
          <p:cNvSpPr/>
          <p:nvPr/>
        </p:nvSpPr>
        <p:spPr>
          <a:xfrm>
            <a:off x="4751478" y="3463282"/>
            <a:ext cx="2689042" cy="539971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2B94EF-0FD5-FE3C-64C8-F3C60F2ED3AF}"/>
              </a:ext>
            </a:extLst>
          </p:cNvPr>
          <p:cNvSpPr/>
          <p:nvPr/>
        </p:nvSpPr>
        <p:spPr>
          <a:xfrm>
            <a:off x="4751478" y="5157906"/>
            <a:ext cx="2689042" cy="304965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33190-6F16-D8B8-CA5B-B83C9F8448E5}"/>
              </a:ext>
            </a:extLst>
          </p:cNvPr>
          <p:cNvSpPr/>
          <p:nvPr/>
        </p:nvSpPr>
        <p:spPr>
          <a:xfrm>
            <a:off x="4751478" y="6245366"/>
            <a:ext cx="2689042" cy="216582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6D5A53-4547-E98B-7D9A-542C21739270}"/>
              </a:ext>
            </a:extLst>
          </p:cNvPr>
          <p:cNvCxnSpPr>
            <a:cxnSpLocks/>
          </p:cNvCxnSpPr>
          <p:nvPr/>
        </p:nvCxnSpPr>
        <p:spPr>
          <a:xfrm>
            <a:off x="4694152" y="6202706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4355B8-C94D-D080-74B8-6E332C6605F7}"/>
              </a:ext>
            </a:extLst>
          </p:cNvPr>
          <p:cNvCxnSpPr>
            <a:cxnSpLocks/>
          </p:cNvCxnSpPr>
          <p:nvPr/>
        </p:nvCxnSpPr>
        <p:spPr>
          <a:xfrm>
            <a:off x="8648902" y="4997944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D57BD8-D695-90E6-823F-4030825D7419}"/>
              </a:ext>
            </a:extLst>
          </p:cNvPr>
          <p:cNvCxnSpPr>
            <a:cxnSpLocks/>
          </p:cNvCxnSpPr>
          <p:nvPr/>
        </p:nvCxnSpPr>
        <p:spPr>
          <a:xfrm>
            <a:off x="8590802" y="6259796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9A7C250-A669-6776-5161-5CBDC2E95F8F}"/>
              </a:ext>
            </a:extLst>
          </p:cNvPr>
          <p:cNvSpPr/>
          <p:nvPr/>
        </p:nvSpPr>
        <p:spPr>
          <a:xfrm>
            <a:off x="8678776" y="3985331"/>
            <a:ext cx="2689042" cy="453443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94FEBE-FDE3-0B64-78C3-C61E7E2BAEC7}"/>
              </a:ext>
            </a:extLst>
          </p:cNvPr>
          <p:cNvSpPr/>
          <p:nvPr/>
        </p:nvSpPr>
        <p:spPr>
          <a:xfrm>
            <a:off x="8678776" y="6341629"/>
            <a:ext cx="2689042" cy="210791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E3568C-BD92-06D1-D5B7-A851E5EE5576}"/>
              </a:ext>
            </a:extLst>
          </p:cNvPr>
          <p:cNvCxnSpPr>
            <a:cxnSpLocks/>
          </p:cNvCxnSpPr>
          <p:nvPr/>
        </p:nvCxnSpPr>
        <p:spPr>
          <a:xfrm>
            <a:off x="4751478" y="3382700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Red star - Wikipedia">
            <a:extLst>
              <a:ext uri="{FF2B5EF4-FFF2-40B4-BE49-F238E27FC236}">
                <a16:creationId xmlns:a16="http://schemas.microsoft.com/office/drawing/2014/main" id="{1A9FEA24-4A4F-1277-24A6-2BB2BC33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31" y="1772821"/>
            <a:ext cx="518910" cy="49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9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27F3-25E0-9A21-2893-EBEF2F1E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pub / sub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66B6-8EB4-3F83-66A1-E190027D516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1557290"/>
            <a:ext cx="5590140" cy="4517503"/>
          </a:xfrm>
        </p:spPr>
        <p:txBody>
          <a:bodyPr/>
          <a:lstStyle/>
          <a:p>
            <a:pPr lvl="1"/>
            <a:r>
              <a:rPr lang="en-US" dirty="0"/>
              <a:t>create 2 nodes in a package named </a:t>
            </a:r>
            <a:r>
              <a:rPr lang="en-US" i="1" dirty="0" err="1"/>
              <a:t>av_pub_sub</a:t>
            </a:r>
            <a:endParaRPr lang="en-US" i="1" dirty="0"/>
          </a:p>
          <a:p>
            <a:pPr lvl="1"/>
            <a:r>
              <a:rPr lang="en-US" dirty="0"/>
              <a:t>node 1:  </a:t>
            </a:r>
          </a:p>
          <a:p>
            <a:pPr lvl="2"/>
            <a:r>
              <a:rPr lang="en-US" dirty="0"/>
              <a:t>file name:  pub_pt.py</a:t>
            </a:r>
          </a:p>
          <a:p>
            <a:pPr lvl="2"/>
            <a:r>
              <a:rPr lang="en-US" dirty="0"/>
              <a:t>node name: </a:t>
            </a:r>
            <a:r>
              <a:rPr lang="en-US" dirty="0" err="1"/>
              <a:t>my_pub</a:t>
            </a:r>
            <a:endParaRPr lang="en-US" dirty="0"/>
          </a:p>
          <a:p>
            <a:pPr lvl="2"/>
            <a:r>
              <a:rPr lang="en-US" dirty="0"/>
              <a:t>calculates the coordinates of a point as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x(t) = 5.0 * cos(0.2*t + </a:t>
            </a:r>
            <a:r>
              <a:rPr lang="el-GR" dirty="0"/>
              <a:t>π</a:t>
            </a:r>
            <a:r>
              <a:rPr lang="en-US" dirty="0"/>
              <a:t>/2)</a:t>
            </a:r>
            <a:br>
              <a:rPr lang="en-US" dirty="0"/>
            </a:br>
            <a:r>
              <a:rPr lang="en-US" dirty="0"/>
              <a:t>y(t) = 8.0 * sin(0.6*t)</a:t>
            </a:r>
            <a:br>
              <a:rPr lang="en-US" dirty="0"/>
            </a:br>
            <a:r>
              <a:rPr lang="en-US" dirty="0"/>
              <a:t>z(t) = 0.0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publish the coordinates using the </a:t>
            </a:r>
            <a:r>
              <a:rPr lang="en-US" dirty="0" err="1"/>
              <a:t>geometry_msgs</a:t>
            </a:r>
            <a:r>
              <a:rPr lang="en-US" dirty="0"/>
              <a:t>/Vector3 message every 0.5 seconds</a:t>
            </a:r>
          </a:p>
          <a:p>
            <a:pPr lvl="2"/>
            <a:r>
              <a:rPr lang="en-US" dirty="0"/>
              <a:t>name the topic </a:t>
            </a:r>
            <a:r>
              <a:rPr lang="en-US" i="1" dirty="0" err="1"/>
              <a:t>my_point_topic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7145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4C738-D18B-86C6-90BE-D2E5E6DD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B1C9D9-4F20-58B8-7044-AA450B556990}"/>
              </a:ext>
            </a:extLst>
          </p:cNvPr>
          <p:cNvSpPr txBox="1">
            <a:spLocks/>
          </p:cNvSpPr>
          <p:nvPr/>
        </p:nvSpPr>
        <p:spPr bwMode="auto">
          <a:xfrm>
            <a:off x="6082271" y="1421127"/>
            <a:ext cx="5920257" cy="45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rgbClr val="FF462C"/>
              </a:buClr>
              <a:buSzPct val="100000"/>
              <a:buFont typeface="Wingdings" pitchFamily="2" charset="2"/>
              <a:buChar char="§"/>
              <a:defRPr sz="2000" b="0" i="0" kern="120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4290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b="0" i="0" kern="1200">
                <a:solidFill>
                  <a:schemeClr val="accent4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5143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400" b="0" i="0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517922" indent="-167879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tabLst/>
              <a:defRPr sz="1400" b="0" i="1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Helvetica Oblique" pitchFamily="2" charset="0"/>
              </a:defRPr>
            </a:lvl4pPr>
            <a:lvl5pPr marL="7144" indent="-7144" algn="l" rtl="0" eaLnBrk="1" fontAlgn="base" hangingPunct="1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sz="1200" b="0" i="0" kern="1200" cap="all" spc="15" baseline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0" kern="1200" spc="75" baseline="0">
                <a:solidFill>
                  <a:schemeClr val="accent5"/>
                </a:solidFill>
                <a:latin typeface="Helvetica Light" panose="020B0403020202020204" pitchFamily="34" charset="0"/>
                <a:ea typeface="+mn-ea"/>
                <a:cs typeface="Arial Narrow" panose="020B0604020202020204" pitchFamily="34" charset="0"/>
              </a:defRPr>
            </a:lvl6pPr>
            <a:lvl7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1200" b="0" i="0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1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7144" indent="0" algn="ctr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2400" b="1" i="0" kern="1200" spc="38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node 2</a:t>
            </a:r>
          </a:p>
          <a:p>
            <a:pPr lvl="2"/>
            <a:r>
              <a:rPr lang="en-US" dirty="0"/>
              <a:t>file name:  sub_pt_pub_polar.py</a:t>
            </a:r>
          </a:p>
          <a:p>
            <a:pPr lvl="2"/>
            <a:r>
              <a:rPr lang="en-US" dirty="0"/>
              <a:t>node name: </a:t>
            </a:r>
            <a:r>
              <a:rPr lang="en-US" dirty="0" err="1"/>
              <a:t>my_sub_pub</a:t>
            </a:r>
            <a:endParaRPr lang="en-US" dirty="0"/>
          </a:p>
          <a:p>
            <a:pPr lvl="2"/>
            <a:r>
              <a:rPr lang="en-US" dirty="0"/>
              <a:t>subscribe to the </a:t>
            </a:r>
            <a:r>
              <a:rPr lang="en-US" i="1" dirty="0" err="1"/>
              <a:t>my_point_topic</a:t>
            </a:r>
            <a:endParaRPr lang="en-US" dirty="0"/>
          </a:p>
          <a:p>
            <a:pPr lvl="3"/>
            <a:r>
              <a:rPr lang="en-US" dirty="0"/>
              <a:t>every time a message comes in, </a:t>
            </a:r>
          </a:p>
          <a:p>
            <a:pPr lvl="3"/>
            <a:r>
              <a:rPr lang="en-US" i="0" dirty="0"/>
              <a:t>write the value to the screen</a:t>
            </a:r>
          </a:p>
          <a:p>
            <a:pPr lvl="3"/>
            <a:r>
              <a:rPr lang="en-US" i="0" dirty="0"/>
              <a:t>calculate the total polar coordinate of the received point</a:t>
            </a:r>
          </a:p>
          <a:p>
            <a:pPr lvl="3"/>
            <a:r>
              <a:rPr lang="en-US" i="0" dirty="0"/>
              <a:t>publish the polar coordinate to a topic named ‘</a:t>
            </a:r>
            <a:r>
              <a:rPr lang="en-US" dirty="0" err="1"/>
              <a:t>my_polar_topic</a:t>
            </a:r>
            <a:r>
              <a:rPr lang="en-US" i="0" dirty="0"/>
              <a:t>’ using </a:t>
            </a:r>
            <a:r>
              <a:rPr lang="en-US" i="0" dirty="0" err="1"/>
              <a:t>std_msgs</a:t>
            </a:r>
            <a:r>
              <a:rPr lang="en-US" i="0" dirty="0"/>
              <a:t>/Float64MultiArray message (1</a:t>
            </a:r>
            <a:r>
              <a:rPr lang="en-US" i="0" baseline="30000" dirty="0"/>
              <a:t>st</a:t>
            </a:r>
            <a:r>
              <a:rPr lang="en-US" i="0" dirty="0"/>
              <a:t> element in the array is </a:t>
            </a:r>
            <a:r>
              <a:rPr lang="en-US" dirty="0"/>
              <a:t>r</a:t>
            </a:r>
            <a:r>
              <a:rPr lang="en-US" i="0" dirty="0"/>
              <a:t>, 2</a:t>
            </a:r>
            <a:r>
              <a:rPr lang="en-US" i="0" baseline="30000" dirty="0"/>
              <a:t>nd</a:t>
            </a:r>
            <a:r>
              <a:rPr lang="en-US" i="0" dirty="0"/>
              <a:t> element is </a:t>
            </a:r>
            <a:r>
              <a:rPr lang="el-GR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>
                <a:cs typeface="Times New Roman" panose="02020603050405020304" pitchFamily="18" charset="0"/>
              </a:rPr>
              <a:t>where θ is measured from the </a:t>
            </a:r>
            <a:r>
              <a:rPr lang="en-US" dirty="0">
                <a:cs typeface="Times New Roman" panose="02020603050405020304" pitchFamily="18" charset="0"/>
              </a:rPr>
              <a:t>x</a:t>
            </a:r>
            <a:r>
              <a:rPr lang="en-US" i="0" dirty="0">
                <a:cs typeface="Times New Roman" panose="02020603050405020304" pitchFamily="18" charset="0"/>
              </a:rPr>
              <a:t> axis in a right-hand sense about the </a:t>
            </a:r>
            <a:r>
              <a:rPr lang="en-US" dirty="0">
                <a:cs typeface="Times New Roman" panose="02020603050405020304" pitchFamily="18" charset="0"/>
              </a:rPr>
              <a:t>z</a:t>
            </a:r>
            <a:r>
              <a:rPr lang="en-US" i="0" dirty="0">
                <a:cs typeface="Times New Roman" panose="02020603050405020304" pitchFamily="18" charset="0"/>
              </a:rPr>
              <a:t> axis)</a:t>
            </a:r>
          </a:p>
          <a:p>
            <a:pPr lvl="3"/>
            <a:endParaRPr lang="en-US" i="0" dirty="0">
              <a:cs typeface="Times New Roman" panose="02020603050405020304" pitchFamily="18" charset="0"/>
            </a:endParaRPr>
          </a:p>
          <a:p>
            <a:pPr lvl="3"/>
            <a:r>
              <a:rPr lang="en-US" i="0" dirty="0">
                <a:cs typeface="Times New Roman" panose="02020603050405020304" pitchFamily="18" charset="0"/>
              </a:rPr>
              <a:t>didn’t find a good match in the std </a:t>
            </a:r>
            <a:r>
              <a:rPr lang="en-US" i="0" dirty="0" err="1">
                <a:cs typeface="Times New Roman" panose="02020603050405020304" pitchFamily="18" charset="0"/>
              </a:rPr>
              <a:t>msgs</a:t>
            </a:r>
            <a:r>
              <a:rPr lang="en-US" i="0" dirty="0">
                <a:cs typeface="Times New Roman" panose="02020603050405020304" pitchFamily="18" charset="0"/>
              </a:rPr>
              <a:t> (later we will learn how to write our own custom messages)</a:t>
            </a:r>
          </a:p>
          <a:p>
            <a:pPr lvl="3"/>
            <a:r>
              <a:rPr lang="en-US" i="0" dirty="0">
                <a:cs typeface="Times New Roman" panose="02020603050405020304" pitchFamily="18" charset="0"/>
              </a:rPr>
              <a:t>what about units?</a:t>
            </a:r>
          </a:p>
          <a:p>
            <a:pPr lvl="3"/>
            <a:r>
              <a:rPr lang="en-US" dirty="0">
                <a:cs typeface="Times New Roman" panose="02020603050405020304" pitchFamily="18" charset="0"/>
              </a:rPr>
              <a:t>r</a:t>
            </a:r>
            <a:r>
              <a:rPr lang="en-US" i="0" dirty="0">
                <a:cs typeface="Times New Roman" panose="02020603050405020304" pitchFamily="18" charset="0"/>
              </a:rPr>
              <a:t> will have the same units of length as the x, y, z that it receives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1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F6CCB-A8B9-14CF-B3C4-A489D489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7F51A1-21C0-F9CB-A5F6-ED840FDD8BD9}"/>
              </a:ext>
            </a:extLst>
          </p:cNvPr>
          <p:cNvGrpSpPr/>
          <p:nvPr/>
        </p:nvGrpSpPr>
        <p:grpSpPr>
          <a:xfrm>
            <a:off x="1370673" y="3298803"/>
            <a:ext cx="2305331" cy="1012595"/>
            <a:chOff x="1183908" y="2820203"/>
            <a:chExt cx="1838426" cy="7662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60ADFE-2946-E9FA-774B-47762FB65BB6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7F7713-A3BA-675F-913D-8AE3017B9006}"/>
                </a:ext>
              </a:extLst>
            </p:cNvPr>
            <p:cNvSpPr txBox="1"/>
            <p:nvPr/>
          </p:nvSpPr>
          <p:spPr>
            <a:xfrm>
              <a:off x="1589969" y="2877804"/>
              <a:ext cx="955178" cy="698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my_pub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pub_pt.py</a:t>
              </a:r>
            </a:p>
            <a:p>
              <a:pPr algn="ctr"/>
              <a:r>
                <a:rPr lang="en-US" dirty="0">
                  <a:latin typeface="+mn-lt"/>
                </a:rPr>
                <a:t>‘</a:t>
              </a:r>
              <a:r>
                <a:rPr lang="en-US" dirty="0" err="1">
                  <a:latin typeface="+mn-lt"/>
                </a:rPr>
                <a:t>pub_me</a:t>
              </a:r>
              <a:r>
                <a:rPr lang="en-US" dirty="0">
                  <a:latin typeface="+mn-lt"/>
                </a:rPr>
                <a:t>’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1B65D5-21D1-CFED-F466-3D1E6D6FB02A}"/>
              </a:ext>
            </a:extLst>
          </p:cNvPr>
          <p:cNvCxnSpPr>
            <a:cxnSpLocks/>
          </p:cNvCxnSpPr>
          <p:nvPr/>
        </p:nvCxnSpPr>
        <p:spPr>
          <a:xfrm>
            <a:off x="3688756" y="3821217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1CA1419-35D5-5F44-FBBF-32C9973B855A}"/>
              </a:ext>
            </a:extLst>
          </p:cNvPr>
          <p:cNvSpPr txBox="1"/>
          <p:nvPr/>
        </p:nvSpPr>
        <p:spPr>
          <a:xfrm>
            <a:off x="3604877" y="347040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1251DD-4853-A3E0-25F1-DBC9EDA86AE9}"/>
              </a:ext>
            </a:extLst>
          </p:cNvPr>
          <p:cNvSpPr txBox="1"/>
          <p:nvPr/>
        </p:nvSpPr>
        <p:spPr>
          <a:xfrm>
            <a:off x="5639524" y="3438074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0C19FC-2B2B-8D9F-0A0F-42D798DC1C2E}"/>
              </a:ext>
            </a:extLst>
          </p:cNvPr>
          <p:cNvGrpSpPr/>
          <p:nvPr/>
        </p:nvGrpSpPr>
        <p:grpSpPr>
          <a:xfrm>
            <a:off x="3456342" y="2107168"/>
            <a:ext cx="2665390" cy="1138612"/>
            <a:chOff x="6113640" y="1679966"/>
            <a:chExt cx="2479134" cy="113861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2D2F582-3061-737E-D3F2-DEC0B75FD51E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920920"/>
              <a:chOff x="618210" y="1857907"/>
              <a:chExt cx="2479134" cy="92092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79EA236-CF99-40B7-C3D4-51B00880686F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19666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326698"/>
                    </a:solidFill>
                    <a:latin typeface="+mn-lt"/>
                  </a:rPr>
                  <a:t>geometry_msgs</a:t>
                </a:r>
                <a:r>
                  <a:rPr lang="en-US" sz="1400" dirty="0">
                    <a:solidFill>
                      <a:srgbClr val="326698"/>
                    </a:solidFill>
                    <a:latin typeface="+mn-lt"/>
                  </a:rPr>
                  <a:t>/Vector3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61C176-A323-709F-4B1F-8FB42FBCCAAD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646331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x</a:t>
                </a:r>
              </a:p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y</a:t>
                </a:r>
              </a:p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z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F358AE-B7F2-46B1-391B-E1E1A75A86FC}"/>
                </a:ext>
              </a:extLst>
            </p:cNvPr>
            <p:cNvSpPr txBox="1"/>
            <p:nvPr/>
          </p:nvSpPr>
          <p:spPr>
            <a:xfrm>
              <a:off x="6121277" y="1679966"/>
              <a:ext cx="22841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26698"/>
                  </a:solidFill>
                  <a:latin typeface="+mn-lt"/>
                </a:rPr>
                <a:t>topic name: </a:t>
              </a:r>
              <a:r>
                <a:rPr lang="en-US" sz="1400" dirty="0" err="1">
                  <a:solidFill>
                    <a:srgbClr val="326698"/>
                  </a:solidFill>
                  <a:latin typeface="+mn-lt"/>
                </a:rPr>
                <a:t>my_point_topic</a:t>
              </a:r>
              <a:endParaRPr lang="en-US" sz="1400" dirty="0">
                <a:solidFill>
                  <a:srgbClr val="326698"/>
                </a:solidFill>
                <a:latin typeface="+mn-lt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3F4428F-707D-BD4F-ECC9-0B689887F657}"/>
              </a:ext>
            </a:extLst>
          </p:cNvPr>
          <p:cNvCxnSpPr>
            <a:cxnSpLocks/>
          </p:cNvCxnSpPr>
          <p:nvPr/>
        </p:nvCxnSpPr>
        <p:spPr>
          <a:xfrm>
            <a:off x="8143405" y="3859096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971C515-3953-D353-5162-0141691DACC1}"/>
              </a:ext>
            </a:extLst>
          </p:cNvPr>
          <p:cNvSpPr txBox="1"/>
          <p:nvPr/>
        </p:nvSpPr>
        <p:spPr>
          <a:xfrm>
            <a:off x="8116048" y="3482663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EAD7EF-75AD-640E-1FA3-45AB6019B581}"/>
              </a:ext>
            </a:extLst>
          </p:cNvPr>
          <p:cNvGrpSpPr/>
          <p:nvPr/>
        </p:nvGrpSpPr>
        <p:grpSpPr>
          <a:xfrm>
            <a:off x="7901332" y="2366414"/>
            <a:ext cx="2665390" cy="769280"/>
            <a:chOff x="6113640" y="1679966"/>
            <a:chExt cx="2479134" cy="7692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AE0086-998C-7772-C1E5-0A3ECB7446A1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551588"/>
              <a:chOff x="618210" y="1857907"/>
              <a:chExt cx="2479134" cy="55158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9FEE4D-B667-442C-17CA-81FDB6628265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223528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326698"/>
                    </a:solidFill>
                    <a:latin typeface="+mn-lt"/>
                  </a:rPr>
                  <a:t>std_msgs</a:t>
                </a:r>
                <a:r>
                  <a:rPr lang="en-US" sz="1400" dirty="0">
                    <a:solidFill>
                      <a:srgbClr val="326698"/>
                    </a:solidFill>
                    <a:latin typeface="+mn-lt"/>
                  </a:rPr>
                  <a:t>/Float64MultiArray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D12387-F9CE-F465-3133-34C157F041CA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276999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float64[ ] data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25821B-D0FC-00BF-9FB0-BFD71B9B3B13}"/>
                </a:ext>
              </a:extLst>
            </p:cNvPr>
            <p:cNvSpPr txBox="1"/>
            <p:nvPr/>
          </p:nvSpPr>
          <p:spPr>
            <a:xfrm>
              <a:off x="6121277" y="1679966"/>
              <a:ext cx="2206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26698"/>
                  </a:solidFill>
                  <a:latin typeface="+mn-lt"/>
                </a:rPr>
                <a:t>topic name: </a:t>
              </a:r>
              <a:r>
                <a:rPr lang="en-US" sz="1400" dirty="0" err="1">
                  <a:solidFill>
                    <a:srgbClr val="326698"/>
                  </a:solidFill>
                  <a:latin typeface="+mn-lt"/>
                </a:rPr>
                <a:t>my_polar_topic</a:t>
              </a:r>
              <a:endParaRPr lang="en-US" sz="1400" dirty="0">
                <a:solidFill>
                  <a:srgbClr val="326698"/>
                </a:solidFill>
                <a:latin typeface="+mn-lt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583144A-051E-CF3A-1A13-0A7D23BB12F5}"/>
              </a:ext>
            </a:extLst>
          </p:cNvPr>
          <p:cNvSpPr txBox="1"/>
          <p:nvPr/>
        </p:nvSpPr>
        <p:spPr>
          <a:xfrm>
            <a:off x="6154833" y="4472411"/>
            <a:ext cx="1774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latin typeface="+mn-lt"/>
                <a:ea typeface="MS PGothic" panose="020B0600070205080204" pitchFamily="34" charset="-128"/>
              </a:rPr>
              <a:t>calc (r, </a:t>
            </a:r>
            <a:r>
              <a:rPr lang="el-GR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US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) from (x, y)</a:t>
            </a:r>
            <a:endParaRPr lang="en-US" sz="140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B19CB-B442-9DCA-C301-45247A087AB9}"/>
              </a:ext>
            </a:extLst>
          </p:cNvPr>
          <p:cNvSpPr txBox="1"/>
          <p:nvPr/>
        </p:nvSpPr>
        <p:spPr>
          <a:xfrm>
            <a:off x="808382" y="4405964"/>
            <a:ext cx="39226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1400" dirty="0">
                <a:latin typeface="+mn-lt"/>
              </a:rPr>
              <a:t>x(t) = 5.0 * cos(0.2*t + </a:t>
            </a:r>
            <a:r>
              <a:rPr lang="el-GR" sz="1400" dirty="0">
                <a:latin typeface="+mn-lt"/>
              </a:rPr>
              <a:t>π</a:t>
            </a:r>
            <a:r>
              <a:rPr lang="en-US" sz="1400" dirty="0">
                <a:latin typeface="+mn-lt"/>
              </a:rPr>
              <a:t>/2)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y(t) = 8.0 * sin(0.6*t)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z(t) = 0.0</a:t>
            </a:r>
          </a:p>
          <a:p>
            <a:pPr lvl="2"/>
            <a:endParaRPr lang="en-US" sz="1400" dirty="0">
              <a:latin typeface="+mn-lt"/>
            </a:endParaRPr>
          </a:p>
          <a:p>
            <a:pPr lvl="2"/>
            <a:r>
              <a:rPr lang="en-US" sz="1400" dirty="0">
                <a:latin typeface="+mn-lt"/>
              </a:rPr>
              <a:t>t is in sec, t=0 when node starts</a:t>
            </a:r>
          </a:p>
          <a:p>
            <a:pPr lvl="2"/>
            <a:r>
              <a:rPr lang="en-US" sz="1400" dirty="0">
                <a:latin typeface="+mn-lt"/>
              </a:rPr>
              <a:t>amplitude is in meters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970A1B-4D54-0966-F4A6-271BA7F31468}"/>
              </a:ext>
            </a:extLst>
          </p:cNvPr>
          <p:cNvSpPr txBox="1"/>
          <p:nvPr/>
        </p:nvSpPr>
        <p:spPr>
          <a:xfrm>
            <a:off x="3472623" y="3240204"/>
            <a:ext cx="2146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every 0.5 sec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CDCE15-F6A0-FC21-B572-6E8AA75B77EA}"/>
              </a:ext>
            </a:extLst>
          </p:cNvPr>
          <p:cNvSpPr txBox="1"/>
          <p:nvPr/>
        </p:nvSpPr>
        <p:spPr>
          <a:xfrm>
            <a:off x="7929421" y="3121137"/>
            <a:ext cx="3242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whenever a ‘sub’ is received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3F1ADB-8976-C633-45F4-83936FA361EF}"/>
              </a:ext>
            </a:extLst>
          </p:cNvPr>
          <p:cNvGrpSpPr/>
          <p:nvPr/>
        </p:nvGrpSpPr>
        <p:grpSpPr>
          <a:xfrm>
            <a:off x="5792379" y="3352798"/>
            <a:ext cx="2360428" cy="1012595"/>
            <a:chOff x="1139970" y="2820203"/>
            <a:chExt cx="1882364" cy="76628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507B774-17C7-D746-96A7-B870C2152029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A88FF8-BACB-FA16-526C-0B71E7547A4F}"/>
                </a:ext>
              </a:extLst>
            </p:cNvPr>
            <p:cNvSpPr txBox="1"/>
            <p:nvPr/>
          </p:nvSpPr>
          <p:spPr>
            <a:xfrm>
              <a:off x="1139970" y="2877804"/>
              <a:ext cx="1855182" cy="698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my_sub_pub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sub_pt_pub_polar.py</a:t>
              </a:r>
            </a:p>
            <a:p>
              <a:pPr algn="ctr"/>
              <a:r>
                <a:rPr lang="en-US" dirty="0">
                  <a:latin typeface="+mn-lt"/>
                </a:rPr>
                <a:t>‘</a:t>
              </a:r>
              <a:r>
                <a:rPr lang="en-US" dirty="0" err="1">
                  <a:latin typeface="+mn-lt"/>
                </a:rPr>
                <a:t>lets_go</a:t>
              </a:r>
              <a:r>
                <a:rPr lang="en-US" dirty="0">
                  <a:latin typeface="+mn-lt"/>
                </a:rPr>
                <a:t>’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8AF396D-C053-DA1F-275F-AC5F47E6F583}"/>
              </a:ext>
            </a:extLst>
          </p:cNvPr>
          <p:cNvSpPr txBox="1"/>
          <p:nvPr/>
        </p:nvSpPr>
        <p:spPr>
          <a:xfrm>
            <a:off x="333604" y="1221762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2800" dirty="0" err="1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av_pub_sub</a:t>
            </a:r>
            <a:endParaRPr lang="en-US" sz="2800" dirty="0">
              <a:solidFill>
                <a:srgbClr val="326698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99ECA2-60CF-174A-1721-53EB95D13F32}"/>
              </a:ext>
            </a:extLst>
          </p:cNvPr>
          <p:cNvGrpSpPr/>
          <p:nvPr/>
        </p:nvGrpSpPr>
        <p:grpSpPr>
          <a:xfrm>
            <a:off x="9556486" y="5685699"/>
            <a:ext cx="2020472" cy="768784"/>
            <a:chOff x="1183908" y="2820203"/>
            <a:chExt cx="1838426" cy="76628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9BF3F47-7E6F-438F-C538-9A7F106C7ABB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9B157C-6C66-9933-68BB-11D637BAF85D}"/>
                </a:ext>
              </a:extLst>
            </p:cNvPr>
            <p:cNvSpPr txBox="1"/>
            <p:nvPr/>
          </p:nvSpPr>
          <p:spPr>
            <a:xfrm>
              <a:off x="1452628" y="2877804"/>
              <a:ext cx="1229867" cy="644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node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python file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executable 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743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EA96B3-3809-E92E-784B-6AA3F8D8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5CCA-E5E6-470D-858F-00859ADAF81F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A61D0-05B8-6B86-04A5-9BF82C4F9936}"/>
              </a:ext>
            </a:extLst>
          </p:cNvPr>
          <p:cNvSpPr txBox="1">
            <a:spLocks/>
          </p:cNvSpPr>
          <p:nvPr/>
        </p:nvSpPr>
        <p:spPr>
          <a:xfrm>
            <a:off x="406400" y="1557290"/>
            <a:ext cx="5590140" cy="4517503"/>
          </a:xfr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pPr lvl="1"/>
            <a:r>
              <a:rPr lang="en-US" sz="2000" dirty="0">
                <a:latin typeface="+mn-lt"/>
              </a:rPr>
              <a:t>What common message types are there?</a:t>
            </a:r>
          </a:p>
          <a:p>
            <a:pPr lvl="1"/>
            <a:endParaRPr lang="en-US" sz="2000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search for ROS2 common messages</a:t>
            </a:r>
          </a:p>
          <a:p>
            <a:pPr lvl="1"/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http://wiki.ros.org/common_msgs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71450" lvl="1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4540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C069-340E-49AF-08A6-7229F3BC87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2" y="1388963"/>
            <a:ext cx="5427239" cy="5147844"/>
          </a:xfrm>
        </p:spPr>
        <p:txBody>
          <a:bodyPr/>
          <a:lstStyle/>
          <a:p>
            <a:r>
              <a:rPr lang="en-US" dirty="0"/>
              <a:t>Create a workspace</a:t>
            </a:r>
          </a:p>
          <a:p>
            <a:pPr marL="171450" lvl="1" indent="0">
              <a:buNone/>
            </a:pPr>
            <a:r>
              <a:rPr lang="en-US" dirty="0"/>
              <a:t>cd</a:t>
            </a:r>
          </a:p>
          <a:p>
            <a:pPr marL="171450" lvl="1" indent="0">
              <a:buNone/>
            </a:pPr>
            <a:r>
              <a:rPr lang="en-US" dirty="0" err="1"/>
              <a:t>mkdir</a:t>
            </a:r>
            <a:r>
              <a:rPr lang="en-US" dirty="0"/>
              <a:t> </a:t>
            </a:r>
            <a:r>
              <a:rPr lang="en-US" dirty="0" err="1"/>
              <a:t>dev_ws_class</a:t>
            </a:r>
            <a:endParaRPr lang="en-US" dirty="0"/>
          </a:p>
          <a:p>
            <a:pPr marL="171450" lvl="1" indent="0">
              <a:buNone/>
            </a:pPr>
            <a:r>
              <a:rPr lang="en-US" dirty="0"/>
              <a:t>cd </a:t>
            </a:r>
            <a:r>
              <a:rPr lang="en-US" dirty="0" err="1"/>
              <a:t>dev_ws_class</a:t>
            </a:r>
            <a:endParaRPr lang="en-US" dirty="0"/>
          </a:p>
          <a:p>
            <a:pPr marL="171450" lvl="1" indent="0">
              <a:buNone/>
            </a:pPr>
            <a:r>
              <a:rPr lang="en-US" dirty="0" err="1"/>
              <a:t>mkdir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171450" lvl="1" indent="0">
              <a:buNone/>
            </a:pPr>
            <a:r>
              <a:rPr lang="en-US" dirty="0"/>
              <a:t>cd </a:t>
            </a:r>
            <a:r>
              <a:rPr lang="en-US" dirty="0" err="1"/>
              <a:t>src</a:t>
            </a:r>
            <a:endParaRPr lang="en-US" dirty="0"/>
          </a:p>
          <a:p>
            <a:endParaRPr lang="en-US" dirty="0"/>
          </a:p>
          <a:p>
            <a:r>
              <a:rPr lang="en-US" dirty="0"/>
              <a:t>Create a package</a:t>
            </a:r>
          </a:p>
          <a:p>
            <a:pPr lvl="1"/>
            <a:r>
              <a:rPr lang="en-US" dirty="0"/>
              <a:t>make sure you are in the </a:t>
            </a:r>
            <a:r>
              <a:rPr lang="en-US" i="1" dirty="0" err="1"/>
              <a:t>src</a:t>
            </a:r>
            <a:r>
              <a:rPr lang="en-US" dirty="0"/>
              <a:t> directory</a:t>
            </a:r>
            <a:br>
              <a:rPr lang="en-US" dirty="0"/>
            </a:br>
            <a:endParaRPr lang="en-US" dirty="0"/>
          </a:p>
          <a:p>
            <a:pPr marL="171450" lvl="1" indent="0">
              <a:buNone/>
            </a:pPr>
            <a:r>
              <a:rPr lang="en-US" sz="1600" dirty="0"/>
              <a:t>ros2 pkg create --build-type </a:t>
            </a:r>
            <a:r>
              <a:rPr lang="en-US" sz="1600" dirty="0" err="1"/>
              <a:t>ament_python</a:t>
            </a:r>
            <a:r>
              <a:rPr lang="en-US" sz="1600" dirty="0"/>
              <a:t> </a:t>
            </a:r>
            <a:r>
              <a:rPr lang="en-US" sz="1600" dirty="0" err="1"/>
              <a:t>av_pub_sub</a:t>
            </a:r>
            <a:endParaRPr lang="en-US" sz="1600" dirty="0"/>
          </a:p>
          <a:p>
            <a:pPr marL="171450" lvl="1" indent="0">
              <a:buNone/>
            </a:pPr>
            <a:endParaRPr lang="en-US" dirty="0"/>
          </a:p>
          <a:p>
            <a:pPr lvl="1"/>
            <a:r>
              <a:rPr lang="en-US" dirty="0"/>
              <a:t>now have a new directory named </a:t>
            </a:r>
            <a:r>
              <a:rPr lang="en-US" i="1" dirty="0" err="1"/>
              <a:t>av_pub_sub</a:t>
            </a:r>
            <a:r>
              <a:rPr lang="en-US" i="1" dirty="0"/>
              <a:t> </a:t>
            </a:r>
            <a:r>
              <a:rPr lang="en-US" dirty="0"/>
              <a:t>in your </a:t>
            </a:r>
            <a:r>
              <a:rPr lang="en-US" i="1" dirty="0" err="1"/>
              <a:t>src</a:t>
            </a:r>
            <a:r>
              <a:rPr lang="en-US" dirty="0"/>
              <a:t> directory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D7578-6C22-4E37-0FE2-0DB2F9F6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4FD1F4-3715-BED7-0583-6D5E44EB7BFF}"/>
              </a:ext>
            </a:extLst>
          </p:cNvPr>
          <p:cNvSpPr txBox="1">
            <a:spLocks/>
          </p:cNvSpPr>
          <p:nvPr/>
        </p:nvSpPr>
        <p:spPr bwMode="auto">
          <a:xfrm>
            <a:off x="6096000" y="1367259"/>
            <a:ext cx="5427239" cy="514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rgbClr val="FF462C"/>
              </a:buClr>
              <a:buSzPct val="100000"/>
              <a:buFont typeface="Wingdings" pitchFamily="2" charset="2"/>
              <a:buChar char="§"/>
              <a:defRPr sz="2000" b="0" i="0" kern="120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4290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b="0" i="0" kern="1200">
                <a:solidFill>
                  <a:schemeClr val="accent4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5143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400" b="0" i="0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517922" indent="-167879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tabLst/>
              <a:defRPr sz="1400" b="0" i="1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Helvetica Oblique" pitchFamily="2" charset="0"/>
              </a:defRPr>
            </a:lvl4pPr>
            <a:lvl5pPr marL="7144" indent="-7144" algn="l" rtl="0" eaLnBrk="1" fontAlgn="base" hangingPunct="1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sz="1200" b="0" i="0" kern="1200" cap="all" spc="15" baseline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0" kern="1200" spc="75" baseline="0">
                <a:solidFill>
                  <a:schemeClr val="accent5"/>
                </a:solidFill>
                <a:latin typeface="Helvetica Light" panose="020B0403020202020204" pitchFamily="34" charset="0"/>
                <a:ea typeface="+mn-ea"/>
                <a:cs typeface="Arial Narrow" panose="020B0604020202020204" pitchFamily="34" charset="0"/>
              </a:defRPr>
            </a:lvl6pPr>
            <a:lvl7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1200" b="0" i="0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1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7144" indent="0" algn="ctr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2400" b="1" i="0" kern="1200" spc="38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/>
            <a:r>
              <a:rPr lang="en-US" dirty="0"/>
              <a:t>note the files</a:t>
            </a:r>
          </a:p>
          <a:p>
            <a:pPr lvl="2" defTabSz="914400"/>
            <a:r>
              <a:rPr lang="en-US" i="1" dirty="0"/>
              <a:t>package.xml</a:t>
            </a:r>
          </a:p>
          <a:p>
            <a:pPr lvl="2" defTabSz="914400"/>
            <a:r>
              <a:rPr lang="en-US" i="1" dirty="0"/>
              <a:t>setup.py</a:t>
            </a:r>
          </a:p>
          <a:p>
            <a:pPr lvl="2" defTabSz="914400"/>
            <a:r>
              <a:rPr lang="en-US" i="1" dirty="0" err="1"/>
              <a:t>setup.cfg</a:t>
            </a:r>
            <a:endParaRPr lang="en-US" i="1" dirty="0"/>
          </a:p>
          <a:p>
            <a:pPr lvl="1" defTabSz="914400"/>
            <a:r>
              <a:rPr lang="en-US" dirty="0"/>
              <a:t>move into the </a:t>
            </a:r>
            <a:r>
              <a:rPr lang="en-US" i="1" dirty="0" err="1"/>
              <a:t>av_pub_sub</a:t>
            </a:r>
            <a:r>
              <a:rPr lang="en-US" i="1" dirty="0"/>
              <a:t> </a:t>
            </a:r>
            <a:r>
              <a:rPr lang="en-US" dirty="0"/>
              <a:t>directory</a:t>
            </a:r>
          </a:p>
          <a:p>
            <a:pPr lvl="2" defTabSz="914400"/>
            <a:r>
              <a:rPr lang="en-US" dirty="0"/>
              <a:t>there is a file </a:t>
            </a:r>
            <a:r>
              <a:rPr lang="en-US" i="1" dirty="0"/>
              <a:t>__init__.py </a:t>
            </a:r>
            <a:r>
              <a:rPr lang="en-US" dirty="0"/>
              <a:t>that is empty right now</a:t>
            </a:r>
          </a:p>
          <a:p>
            <a:pPr lvl="1" defTabSz="914400"/>
            <a:r>
              <a:rPr lang="en-US" dirty="0"/>
              <a:t>let’s go ahead and compile our empty package</a:t>
            </a:r>
          </a:p>
          <a:p>
            <a:pPr lvl="2" defTabSz="914400"/>
            <a:r>
              <a:rPr lang="en-US" dirty="0"/>
              <a:t>go to the </a:t>
            </a:r>
            <a:r>
              <a:rPr lang="en-US" i="1" dirty="0" err="1"/>
              <a:t>dev_ws_class</a:t>
            </a:r>
            <a:r>
              <a:rPr lang="en-US" dirty="0"/>
              <a:t> directory</a:t>
            </a:r>
          </a:p>
          <a:p>
            <a:pPr lvl="2" defTabSz="914400"/>
            <a:r>
              <a:rPr lang="en-US" dirty="0" err="1"/>
              <a:t>colcon</a:t>
            </a:r>
            <a:r>
              <a:rPr lang="en-US" dirty="0"/>
              <a:t> build</a:t>
            </a:r>
            <a:br>
              <a:rPr lang="en-US" dirty="0"/>
            </a:br>
            <a:r>
              <a:rPr lang="en-US" dirty="0"/>
              <a:t>	if </a:t>
            </a:r>
            <a:r>
              <a:rPr lang="en-US" dirty="0" err="1"/>
              <a:t>colcon</a:t>
            </a:r>
            <a:r>
              <a:rPr lang="en-US" dirty="0"/>
              <a:t> command is not found, install it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sudo</a:t>
            </a:r>
            <a:r>
              <a:rPr lang="en-US" dirty="0"/>
              <a:t> apt install python3-colcon-common-extensions</a:t>
            </a:r>
          </a:p>
          <a:p>
            <a:pPr lvl="1" defTabSz="914400"/>
            <a:r>
              <a:rPr lang="en-US" dirty="0"/>
              <a:t>now ‘source’ the package</a:t>
            </a:r>
          </a:p>
          <a:p>
            <a:pPr lvl="2" defTabSz="914400"/>
            <a:r>
              <a:rPr lang="en-US" dirty="0"/>
              <a:t>go to the </a:t>
            </a:r>
            <a:r>
              <a:rPr lang="en-US" i="1" dirty="0" err="1"/>
              <a:t>dev_ws_class</a:t>
            </a:r>
            <a:r>
              <a:rPr lang="en-US" i="1" dirty="0"/>
              <a:t> </a:t>
            </a:r>
            <a:r>
              <a:rPr lang="en-US" dirty="0"/>
              <a:t>directory and type</a:t>
            </a:r>
            <a:br>
              <a:rPr lang="en-US" dirty="0"/>
            </a:br>
            <a:r>
              <a:rPr lang="en-US" dirty="0"/>
              <a:t>	source install/</a:t>
            </a:r>
            <a:r>
              <a:rPr lang="en-US" dirty="0" err="1"/>
              <a:t>setup.bash</a:t>
            </a:r>
            <a:endParaRPr lang="en-US" dirty="0"/>
          </a:p>
          <a:p>
            <a:pPr lvl="1" defTabSz="914400"/>
            <a:r>
              <a:rPr lang="en-US" dirty="0"/>
              <a:t>now type</a:t>
            </a:r>
          </a:p>
          <a:p>
            <a:pPr marL="342900" lvl="2" indent="0" defTabSz="914400">
              <a:buNone/>
            </a:pPr>
            <a:r>
              <a:rPr lang="en-US" dirty="0"/>
              <a:t>ros2 pkg list</a:t>
            </a:r>
            <a:br>
              <a:rPr lang="en-US" dirty="0"/>
            </a:br>
            <a:r>
              <a:rPr lang="en-US" dirty="0"/>
              <a:t>and you will see your package </a:t>
            </a:r>
            <a:r>
              <a:rPr lang="en-US" i="1" dirty="0" err="1"/>
              <a:t>av_pub_sub</a:t>
            </a:r>
            <a:r>
              <a:rPr lang="en-US" dirty="0"/>
              <a:t> in the list</a:t>
            </a:r>
          </a:p>
        </p:txBody>
      </p:sp>
    </p:spTree>
    <p:extLst>
      <p:ext uri="{BB962C8B-B14F-4D97-AF65-F5344CB8AC3E}">
        <p14:creationId xmlns:p14="http://schemas.microsoft.com/office/powerpoint/2010/main" val="193505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C069-340E-49AF-08A6-7229F3BC87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2541" y="1223311"/>
            <a:ext cx="5427239" cy="5147844"/>
          </a:xfrm>
        </p:spPr>
        <p:txBody>
          <a:bodyPr/>
          <a:lstStyle/>
          <a:p>
            <a:r>
              <a:rPr lang="en-US" dirty="0"/>
              <a:t>How do you find out what’s ‘in’ a package?</a:t>
            </a:r>
          </a:p>
          <a:p>
            <a:pPr marL="171450" lvl="1" indent="0">
              <a:buNone/>
            </a:pPr>
            <a:r>
              <a:rPr lang="en-US" dirty="0"/>
              <a:t>	ros2 pkg executables </a:t>
            </a:r>
            <a:r>
              <a:rPr lang="en-US" dirty="0" err="1"/>
              <a:t>turtlesim</a:t>
            </a:r>
            <a:endParaRPr lang="en-US" dirty="0"/>
          </a:p>
          <a:p>
            <a:pPr lvl="1"/>
            <a:r>
              <a:rPr lang="en-US" dirty="0"/>
              <a:t>these aren’t the node names, but the commands that will ‘fire up’ the nodes</a:t>
            </a:r>
          </a:p>
          <a:p>
            <a:pPr>
              <a:spcBef>
                <a:spcPts val="600"/>
              </a:spcBef>
            </a:pPr>
            <a:r>
              <a:rPr lang="en-US" dirty="0"/>
              <a:t>Now let’s get two nodes ; one that publishes every 0.5 sec and one that subscribes, does something with the received data, and publishes a result.</a:t>
            </a:r>
          </a:p>
          <a:p>
            <a:r>
              <a:rPr lang="en-US" dirty="0"/>
              <a:t>Add two new files</a:t>
            </a:r>
          </a:p>
          <a:p>
            <a:pPr lvl="1"/>
            <a:r>
              <a:rPr lang="en-US" dirty="0"/>
              <a:t>new_pub.py</a:t>
            </a:r>
          </a:p>
          <a:p>
            <a:pPr lvl="1"/>
            <a:r>
              <a:rPr lang="en-US" dirty="0"/>
              <a:t>new_sub.py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D7578-6C22-4E37-0FE2-0DB2F9F6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4FD1F4-3715-BED7-0583-6D5E44EB7BFF}"/>
              </a:ext>
            </a:extLst>
          </p:cNvPr>
          <p:cNvSpPr txBox="1">
            <a:spLocks/>
          </p:cNvSpPr>
          <p:nvPr/>
        </p:nvSpPr>
        <p:spPr bwMode="auto">
          <a:xfrm>
            <a:off x="6096000" y="1294372"/>
            <a:ext cx="5427239" cy="514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rgbClr val="FF462C"/>
              </a:buClr>
              <a:buSzPct val="100000"/>
              <a:buFont typeface="Wingdings" pitchFamily="2" charset="2"/>
              <a:buChar char="§"/>
              <a:defRPr sz="2000" b="0" i="0" kern="120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4290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b="0" i="0" kern="1200">
                <a:solidFill>
                  <a:schemeClr val="accent4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5143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400" b="0" i="0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517922" indent="-167879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tabLst/>
              <a:defRPr sz="1400" b="0" i="1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Helvetica Oblique" pitchFamily="2" charset="0"/>
              </a:defRPr>
            </a:lvl4pPr>
            <a:lvl5pPr marL="7144" indent="-7144" algn="l" rtl="0" eaLnBrk="1" fontAlgn="base" hangingPunct="1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sz="1200" b="0" i="0" kern="1200" cap="all" spc="15" baseline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0" kern="1200" spc="75" baseline="0">
                <a:solidFill>
                  <a:schemeClr val="accent5"/>
                </a:solidFill>
                <a:latin typeface="Helvetica Light" panose="020B0403020202020204" pitchFamily="34" charset="0"/>
                <a:ea typeface="+mn-ea"/>
                <a:cs typeface="Arial Narrow" panose="020B0604020202020204" pitchFamily="34" charset="0"/>
              </a:defRPr>
            </a:lvl6pPr>
            <a:lvl7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1200" b="0" i="0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1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7144" indent="0" algn="ctr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2400" b="1" i="0" kern="1200" spc="38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5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F6CCB-A8B9-14CF-B3C4-A489D489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8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7F51A1-21C0-F9CB-A5F6-ED840FDD8BD9}"/>
              </a:ext>
            </a:extLst>
          </p:cNvPr>
          <p:cNvGrpSpPr/>
          <p:nvPr/>
        </p:nvGrpSpPr>
        <p:grpSpPr>
          <a:xfrm>
            <a:off x="1370673" y="3298803"/>
            <a:ext cx="2305331" cy="1012595"/>
            <a:chOff x="1183908" y="2820203"/>
            <a:chExt cx="1838426" cy="7662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60ADFE-2946-E9FA-774B-47762FB65BB6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7F7713-A3BA-675F-913D-8AE3017B9006}"/>
                </a:ext>
              </a:extLst>
            </p:cNvPr>
            <p:cNvSpPr txBox="1"/>
            <p:nvPr/>
          </p:nvSpPr>
          <p:spPr>
            <a:xfrm>
              <a:off x="1589969" y="2877804"/>
              <a:ext cx="955178" cy="698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my_pub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pub_pt.py</a:t>
              </a:r>
            </a:p>
            <a:p>
              <a:pPr algn="ctr"/>
              <a:r>
                <a:rPr lang="en-US" dirty="0">
                  <a:latin typeface="+mn-lt"/>
                </a:rPr>
                <a:t>‘</a:t>
              </a:r>
              <a:r>
                <a:rPr lang="en-US" dirty="0" err="1">
                  <a:latin typeface="+mn-lt"/>
                </a:rPr>
                <a:t>pub_me</a:t>
              </a:r>
              <a:r>
                <a:rPr lang="en-US" dirty="0">
                  <a:latin typeface="+mn-lt"/>
                </a:rPr>
                <a:t>’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1B65D5-21D1-CFED-F466-3D1E6D6FB02A}"/>
              </a:ext>
            </a:extLst>
          </p:cNvPr>
          <p:cNvCxnSpPr>
            <a:cxnSpLocks/>
          </p:cNvCxnSpPr>
          <p:nvPr/>
        </p:nvCxnSpPr>
        <p:spPr>
          <a:xfrm>
            <a:off x="3688756" y="3821217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1CA1419-35D5-5F44-FBBF-32C9973B855A}"/>
              </a:ext>
            </a:extLst>
          </p:cNvPr>
          <p:cNvSpPr txBox="1"/>
          <p:nvPr/>
        </p:nvSpPr>
        <p:spPr>
          <a:xfrm>
            <a:off x="3604877" y="347040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1251DD-4853-A3E0-25F1-DBC9EDA86AE9}"/>
              </a:ext>
            </a:extLst>
          </p:cNvPr>
          <p:cNvSpPr txBox="1"/>
          <p:nvPr/>
        </p:nvSpPr>
        <p:spPr>
          <a:xfrm>
            <a:off x="5639524" y="3438074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0C19FC-2B2B-8D9F-0A0F-42D798DC1C2E}"/>
              </a:ext>
            </a:extLst>
          </p:cNvPr>
          <p:cNvGrpSpPr/>
          <p:nvPr/>
        </p:nvGrpSpPr>
        <p:grpSpPr>
          <a:xfrm>
            <a:off x="3456342" y="2107168"/>
            <a:ext cx="2665390" cy="1138612"/>
            <a:chOff x="6113640" y="1679966"/>
            <a:chExt cx="2479134" cy="113861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2D2F582-3061-737E-D3F2-DEC0B75FD51E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920920"/>
              <a:chOff x="618210" y="1857907"/>
              <a:chExt cx="2479134" cy="92092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79EA236-CF99-40B7-C3D4-51B00880686F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19666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326698"/>
                    </a:solidFill>
                    <a:latin typeface="+mn-lt"/>
                  </a:rPr>
                  <a:t>geometry_msgs</a:t>
                </a:r>
                <a:r>
                  <a:rPr lang="en-US" sz="1400" dirty="0">
                    <a:solidFill>
                      <a:srgbClr val="326698"/>
                    </a:solidFill>
                    <a:latin typeface="+mn-lt"/>
                  </a:rPr>
                  <a:t>/Vector3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61C176-A323-709F-4B1F-8FB42FBCCAAD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646331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x</a:t>
                </a:r>
              </a:p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y</a:t>
                </a:r>
              </a:p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z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F358AE-B7F2-46B1-391B-E1E1A75A86FC}"/>
                </a:ext>
              </a:extLst>
            </p:cNvPr>
            <p:cNvSpPr txBox="1"/>
            <p:nvPr/>
          </p:nvSpPr>
          <p:spPr>
            <a:xfrm>
              <a:off x="6121277" y="1679966"/>
              <a:ext cx="22841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26698"/>
                  </a:solidFill>
                  <a:latin typeface="+mn-lt"/>
                </a:rPr>
                <a:t>topic name: </a:t>
              </a:r>
              <a:r>
                <a:rPr lang="en-US" sz="1400" dirty="0" err="1">
                  <a:solidFill>
                    <a:srgbClr val="326698"/>
                  </a:solidFill>
                  <a:latin typeface="+mn-lt"/>
                </a:rPr>
                <a:t>my_point_topic</a:t>
              </a:r>
              <a:endParaRPr lang="en-US" sz="1400" dirty="0">
                <a:solidFill>
                  <a:srgbClr val="326698"/>
                </a:solidFill>
                <a:latin typeface="+mn-lt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3F4428F-707D-BD4F-ECC9-0B689887F657}"/>
              </a:ext>
            </a:extLst>
          </p:cNvPr>
          <p:cNvCxnSpPr>
            <a:cxnSpLocks/>
          </p:cNvCxnSpPr>
          <p:nvPr/>
        </p:nvCxnSpPr>
        <p:spPr>
          <a:xfrm>
            <a:off x="8143405" y="3859096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971C515-3953-D353-5162-0141691DACC1}"/>
              </a:ext>
            </a:extLst>
          </p:cNvPr>
          <p:cNvSpPr txBox="1"/>
          <p:nvPr/>
        </p:nvSpPr>
        <p:spPr>
          <a:xfrm>
            <a:off x="8116048" y="3482663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EAD7EF-75AD-640E-1FA3-45AB6019B581}"/>
              </a:ext>
            </a:extLst>
          </p:cNvPr>
          <p:cNvGrpSpPr/>
          <p:nvPr/>
        </p:nvGrpSpPr>
        <p:grpSpPr>
          <a:xfrm>
            <a:off x="7901332" y="2366414"/>
            <a:ext cx="2665390" cy="769280"/>
            <a:chOff x="6113640" y="1679966"/>
            <a:chExt cx="2479134" cy="7692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AE0086-998C-7772-C1E5-0A3ECB7446A1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551588"/>
              <a:chOff x="618210" y="1857907"/>
              <a:chExt cx="2479134" cy="55158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9FEE4D-B667-442C-17CA-81FDB6628265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223528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326698"/>
                    </a:solidFill>
                    <a:latin typeface="+mn-lt"/>
                  </a:rPr>
                  <a:t>std_msgs</a:t>
                </a:r>
                <a:r>
                  <a:rPr lang="en-US" sz="1400" dirty="0">
                    <a:solidFill>
                      <a:srgbClr val="326698"/>
                    </a:solidFill>
                    <a:latin typeface="+mn-lt"/>
                  </a:rPr>
                  <a:t>/Float64MultiArray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D12387-F9CE-F465-3133-34C157F041CA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276999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float64[] data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25821B-D0FC-00BF-9FB0-BFD71B9B3B13}"/>
                </a:ext>
              </a:extLst>
            </p:cNvPr>
            <p:cNvSpPr txBox="1"/>
            <p:nvPr/>
          </p:nvSpPr>
          <p:spPr>
            <a:xfrm>
              <a:off x="6121277" y="1679966"/>
              <a:ext cx="2206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26698"/>
                  </a:solidFill>
                  <a:latin typeface="+mn-lt"/>
                </a:rPr>
                <a:t>topic name: </a:t>
              </a:r>
              <a:r>
                <a:rPr lang="en-US" sz="1400" dirty="0" err="1">
                  <a:solidFill>
                    <a:srgbClr val="326698"/>
                  </a:solidFill>
                  <a:latin typeface="+mn-lt"/>
                </a:rPr>
                <a:t>my_polar_topic</a:t>
              </a:r>
              <a:endParaRPr lang="en-US" sz="1400" dirty="0">
                <a:solidFill>
                  <a:srgbClr val="326698"/>
                </a:solidFill>
                <a:latin typeface="+mn-lt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583144A-051E-CF3A-1A13-0A7D23BB12F5}"/>
              </a:ext>
            </a:extLst>
          </p:cNvPr>
          <p:cNvSpPr txBox="1"/>
          <p:nvPr/>
        </p:nvSpPr>
        <p:spPr>
          <a:xfrm>
            <a:off x="6154833" y="4472411"/>
            <a:ext cx="1774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latin typeface="+mn-lt"/>
                <a:ea typeface="MS PGothic" panose="020B0600070205080204" pitchFamily="34" charset="-128"/>
              </a:rPr>
              <a:t>calc (r, </a:t>
            </a:r>
            <a:r>
              <a:rPr lang="el-GR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US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) from (x, y)</a:t>
            </a:r>
            <a:endParaRPr lang="en-US" sz="140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B19CB-B442-9DCA-C301-45247A087AB9}"/>
              </a:ext>
            </a:extLst>
          </p:cNvPr>
          <p:cNvSpPr txBox="1"/>
          <p:nvPr/>
        </p:nvSpPr>
        <p:spPr>
          <a:xfrm>
            <a:off x="808382" y="4405964"/>
            <a:ext cx="39226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1400" dirty="0">
                <a:latin typeface="+mn-lt"/>
              </a:rPr>
              <a:t>x(t) = 5.0 * cos(0.2*t + </a:t>
            </a:r>
            <a:r>
              <a:rPr lang="el-GR" sz="1400" dirty="0">
                <a:latin typeface="+mn-lt"/>
              </a:rPr>
              <a:t>π</a:t>
            </a:r>
            <a:r>
              <a:rPr lang="en-US" sz="1400" dirty="0">
                <a:latin typeface="+mn-lt"/>
              </a:rPr>
              <a:t>/2)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y(t) = 8.0 * sin(0.6*t)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z(t) = 0.0</a:t>
            </a:r>
          </a:p>
          <a:p>
            <a:pPr lvl="2"/>
            <a:endParaRPr lang="en-US" sz="1400" dirty="0">
              <a:latin typeface="+mn-lt"/>
            </a:endParaRPr>
          </a:p>
          <a:p>
            <a:pPr lvl="2"/>
            <a:r>
              <a:rPr lang="en-US" sz="1400" dirty="0">
                <a:latin typeface="+mn-lt"/>
              </a:rPr>
              <a:t>t is in sec, t=0 when node starts</a:t>
            </a:r>
          </a:p>
          <a:p>
            <a:pPr lvl="2"/>
            <a:r>
              <a:rPr lang="en-US" sz="1400" dirty="0">
                <a:latin typeface="+mn-lt"/>
              </a:rPr>
              <a:t>amplitude is in meters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970A1B-4D54-0966-F4A6-271BA7F31468}"/>
              </a:ext>
            </a:extLst>
          </p:cNvPr>
          <p:cNvSpPr txBox="1"/>
          <p:nvPr/>
        </p:nvSpPr>
        <p:spPr>
          <a:xfrm>
            <a:off x="3472623" y="3240204"/>
            <a:ext cx="2146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every 0.5 sec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CDCE15-F6A0-FC21-B572-6E8AA75B77EA}"/>
              </a:ext>
            </a:extLst>
          </p:cNvPr>
          <p:cNvSpPr txBox="1"/>
          <p:nvPr/>
        </p:nvSpPr>
        <p:spPr>
          <a:xfrm>
            <a:off x="7929421" y="3121137"/>
            <a:ext cx="3242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whenever a ‘sub’ is received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3F1ADB-8976-C633-45F4-83936FA361EF}"/>
              </a:ext>
            </a:extLst>
          </p:cNvPr>
          <p:cNvGrpSpPr/>
          <p:nvPr/>
        </p:nvGrpSpPr>
        <p:grpSpPr>
          <a:xfrm>
            <a:off x="5792379" y="3352798"/>
            <a:ext cx="2360428" cy="1012595"/>
            <a:chOff x="1139970" y="2820203"/>
            <a:chExt cx="1882364" cy="76628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507B774-17C7-D746-96A7-B870C2152029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A88FF8-BACB-FA16-526C-0B71E7547A4F}"/>
                </a:ext>
              </a:extLst>
            </p:cNvPr>
            <p:cNvSpPr txBox="1"/>
            <p:nvPr/>
          </p:nvSpPr>
          <p:spPr>
            <a:xfrm>
              <a:off x="1139970" y="2877804"/>
              <a:ext cx="1855182" cy="698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my_sub_pub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sub_pt_pub_polar.py</a:t>
              </a:r>
            </a:p>
            <a:p>
              <a:pPr algn="ctr"/>
              <a:r>
                <a:rPr lang="en-US" dirty="0">
                  <a:latin typeface="+mn-lt"/>
                </a:rPr>
                <a:t>‘</a:t>
              </a:r>
              <a:r>
                <a:rPr lang="en-US" dirty="0" err="1">
                  <a:latin typeface="+mn-lt"/>
                </a:rPr>
                <a:t>lets_go</a:t>
              </a:r>
              <a:r>
                <a:rPr lang="en-US" dirty="0">
                  <a:latin typeface="+mn-lt"/>
                </a:rPr>
                <a:t>’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E35765C-22AE-DEAC-F32C-082D1A536AAC}"/>
              </a:ext>
            </a:extLst>
          </p:cNvPr>
          <p:cNvSpPr txBox="1"/>
          <p:nvPr/>
        </p:nvSpPr>
        <p:spPr>
          <a:xfrm>
            <a:off x="333604" y="1221762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2800" dirty="0" err="1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av_pub_sub</a:t>
            </a:r>
            <a:endParaRPr lang="en-US" sz="2800" dirty="0">
              <a:solidFill>
                <a:srgbClr val="326698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6CF721-4E5F-0C6C-0A0F-EDB647CE19C4}"/>
              </a:ext>
            </a:extLst>
          </p:cNvPr>
          <p:cNvGrpSpPr/>
          <p:nvPr/>
        </p:nvGrpSpPr>
        <p:grpSpPr>
          <a:xfrm>
            <a:off x="9556486" y="5685699"/>
            <a:ext cx="2020472" cy="768784"/>
            <a:chOff x="1183908" y="2820203"/>
            <a:chExt cx="1838426" cy="76628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EC9FC1-12E6-03E9-62EC-CBF759CAC04C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D7FAF2-384F-3BA2-B93F-AC1161020E95}"/>
                </a:ext>
              </a:extLst>
            </p:cNvPr>
            <p:cNvSpPr txBox="1"/>
            <p:nvPr/>
          </p:nvSpPr>
          <p:spPr>
            <a:xfrm>
              <a:off x="1452628" y="2877804"/>
              <a:ext cx="1229867" cy="644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node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python file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executable 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017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90EB-F955-04B2-25CE-7784847D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EA086-DD9B-CE26-2D0C-9837E7F988F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399" y="1718361"/>
            <a:ext cx="11379199" cy="4517503"/>
          </a:xfrm>
        </p:spPr>
        <p:txBody>
          <a:bodyPr/>
          <a:lstStyle/>
          <a:p>
            <a:r>
              <a:rPr lang="en-US" dirty="0" err="1"/>
              <a:t>my_pub</a:t>
            </a:r>
            <a:r>
              <a:rPr lang="en-US" dirty="0"/>
              <a:t> uses </a:t>
            </a:r>
            <a:r>
              <a:rPr lang="en-US" dirty="0" err="1"/>
              <a:t>geometry_msgs</a:t>
            </a:r>
            <a:r>
              <a:rPr lang="en-US" dirty="0"/>
              <a:t> and  </a:t>
            </a:r>
            <a:r>
              <a:rPr lang="en-US" dirty="0" err="1"/>
              <a:t>my_sub_pub</a:t>
            </a:r>
            <a:r>
              <a:rPr lang="en-US" dirty="0"/>
              <a:t> uses </a:t>
            </a:r>
            <a:r>
              <a:rPr lang="en-US" dirty="0" err="1"/>
              <a:t>std_msgs</a:t>
            </a:r>
            <a:endParaRPr lang="en-US" dirty="0"/>
          </a:p>
          <a:p>
            <a:pPr lvl="1"/>
            <a:r>
              <a:rPr lang="en-US" dirty="0"/>
              <a:t>add</a:t>
            </a:r>
            <a:br>
              <a:rPr lang="en-US" dirty="0"/>
            </a:br>
            <a:r>
              <a:rPr lang="en-US" dirty="0"/>
              <a:t>&lt;exec depend&gt;</a:t>
            </a:r>
            <a:r>
              <a:rPr lang="en-US" dirty="0" err="1"/>
              <a:t>std_msgs</a:t>
            </a:r>
            <a:r>
              <a:rPr lang="en-US" dirty="0"/>
              <a:t>&lt;/</a:t>
            </a:r>
            <a:r>
              <a:rPr lang="en-US" dirty="0" err="1"/>
              <a:t>exec_depend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&lt;exec depend&gt;</a:t>
            </a:r>
            <a:r>
              <a:rPr lang="en-US" dirty="0" err="1"/>
              <a:t>geometry_msgs</a:t>
            </a:r>
            <a:r>
              <a:rPr lang="en-US" dirty="0"/>
              <a:t>&lt;/</a:t>
            </a:r>
            <a:r>
              <a:rPr lang="en-US" dirty="0" err="1"/>
              <a:t>exec_depend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to package.xml file</a:t>
            </a:r>
          </a:p>
          <a:p>
            <a:pPr>
              <a:spcBef>
                <a:spcPts val="600"/>
              </a:spcBef>
            </a:pPr>
            <a:r>
              <a:rPr lang="en-US" dirty="0"/>
              <a:t>need to define two new executable names</a:t>
            </a:r>
          </a:p>
          <a:p>
            <a:pPr lvl="1"/>
            <a:r>
              <a:rPr lang="en-US" dirty="0"/>
              <a:t>add</a:t>
            </a:r>
            <a:br>
              <a:rPr lang="en-US" dirty="0"/>
            </a:br>
            <a:r>
              <a:rPr lang="en-US" dirty="0"/>
              <a:t>‘</a:t>
            </a:r>
            <a:r>
              <a:rPr lang="en-US" dirty="0" err="1"/>
              <a:t>pub_me</a:t>
            </a:r>
            <a:r>
              <a:rPr lang="en-US" dirty="0"/>
              <a:t> = </a:t>
            </a:r>
            <a:r>
              <a:rPr lang="en-US" dirty="0" err="1"/>
              <a:t>av_pub_sub.pub_pt:main</a:t>
            </a:r>
            <a:r>
              <a:rPr lang="en-US" dirty="0"/>
              <a:t>’,</a:t>
            </a:r>
            <a:br>
              <a:rPr lang="en-US" dirty="0"/>
            </a:br>
            <a:r>
              <a:rPr lang="en-US" dirty="0"/>
              <a:t>‘</a:t>
            </a:r>
            <a:r>
              <a:rPr lang="en-US" dirty="0" err="1"/>
              <a:t>lets_go</a:t>
            </a:r>
            <a:r>
              <a:rPr lang="en-US" dirty="0"/>
              <a:t>  = </a:t>
            </a:r>
            <a:r>
              <a:rPr lang="en-US" dirty="0" err="1"/>
              <a:t>av_pub_sub.sub_pt_pub_polar:main</a:t>
            </a:r>
            <a:r>
              <a:rPr lang="en-US" dirty="0"/>
              <a:t>’,</a:t>
            </a:r>
            <a:br>
              <a:rPr lang="en-US" dirty="0"/>
            </a:br>
            <a:r>
              <a:rPr lang="en-US" dirty="0"/>
              <a:t>to </a:t>
            </a:r>
            <a:r>
              <a:rPr lang="en-US" dirty="0" err="1"/>
              <a:t>console_scripts</a:t>
            </a:r>
            <a:r>
              <a:rPr lang="en-US" dirty="0"/>
              <a:t> portion of the file setup.py</a:t>
            </a:r>
          </a:p>
          <a:p>
            <a:pPr lvl="1"/>
            <a:endParaRPr lang="en-US" dirty="0"/>
          </a:p>
          <a:p>
            <a:r>
              <a:rPr lang="en-US" dirty="0"/>
              <a:t>now go into the python files and do your magic</a:t>
            </a:r>
          </a:p>
          <a:p>
            <a:pPr lvl="1"/>
            <a:r>
              <a:rPr lang="en-US" dirty="0"/>
              <a:t>do a little ; run </a:t>
            </a:r>
            <a:r>
              <a:rPr lang="en-US" dirty="0" err="1"/>
              <a:t>colcon</a:t>
            </a:r>
            <a:r>
              <a:rPr lang="en-US" dirty="0"/>
              <a:t> build to make sure all is well so far</a:t>
            </a:r>
          </a:p>
          <a:p>
            <a:pPr lvl="2"/>
            <a:r>
              <a:rPr lang="en-US" dirty="0"/>
              <a:t>from </a:t>
            </a:r>
            <a:r>
              <a:rPr lang="en-US" dirty="0" err="1"/>
              <a:t>rclpy.clock</a:t>
            </a:r>
            <a:r>
              <a:rPr lang="en-US" dirty="0"/>
              <a:t> import Clock</a:t>
            </a:r>
          </a:p>
          <a:p>
            <a:pPr lvl="2"/>
            <a:r>
              <a:rPr lang="en-US" dirty="0" err="1"/>
              <a:t>nowtime</a:t>
            </a:r>
            <a:r>
              <a:rPr lang="en-US" dirty="0"/>
              <a:t> = Clock().now().nanoseconds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8DDBC-447B-88C1-F466-382EB1B8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23579"/>
      </p:ext>
    </p:extLst>
  </p:cSld>
  <p:clrMapOvr>
    <a:masterClrMapping/>
  </p:clrMapOvr>
</p:sld>
</file>

<file path=ppt/theme/theme1.xml><?xml version="1.0" encoding="utf-8"?>
<a:theme xmlns:a="http://schemas.openxmlformats.org/drawingml/2006/main" name="PNE Theme Slide Deck">
  <a:themeElements>
    <a:clrScheme name="UF Engineering">
      <a:dk1>
        <a:srgbClr val="000000"/>
      </a:dk1>
      <a:lt1>
        <a:srgbClr val="FFFFFF"/>
      </a:lt1>
      <a:dk2>
        <a:srgbClr val="000C3E"/>
      </a:dk2>
      <a:lt2>
        <a:srgbClr val="6C9AC3"/>
      </a:lt2>
      <a:accent1>
        <a:srgbClr val="004B80"/>
      </a:accent1>
      <a:accent2>
        <a:srgbClr val="0020A5"/>
      </a:accent2>
      <a:accent3>
        <a:srgbClr val="FA4616"/>
      </a:accent3>
      <a:accent4>
        <a:srgbClr val="E18F41"/>
      </a:accent4>
      <a:accent5>
        <a:srgbClr val="326698"/>
      </a:accent5>
      <a:accent6>
        <a:srgbClr val="6C9AC3"/>
      </a:accent6>
      <a:hlink>
        <a:srgbClr val="FF462C"/>
      </a:hlink>
      <a:folHlink>
        <a:srgbClr val="FF7F3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29B"/>
        </a:solidFill>
        <a:ln>
          <a:noFill/>
        </a:ln>
      </a:spPr>
      <a:bodyPr rtlCol="0" anchor="ctr"/>
      <a:lstStyle>
        <a:defPPr algn="ctr">
          <a:defRPr spc="100" dirty="0" smtClean="0">
            <a:solidFill>
              <a:schemeClr val="bg1"/>
            </a:solidFill>
            <a:latin typeface="Helvetica Light" panose="020B0403020202020204" pitchFamily="3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28600" indent="-228600" algn="l" defTabSz="914400">
          <a:spcBef>
            <a:spcPts val="0"/>
          </a:spcBef>
          <a:spcAft>
            <a:spcPts val="600"/>
          </a:spcAft>
          <a:buClr>
            <a:srgbClr val="FA4616"/>
          </a:buClr>
          <a:buSzPct val="100000"/>
          <a:buFont typeface="Wingdings" pitchFamily="2" charset="2"/>
          <a:buChar char="§"/>
          <a:defRPr sz="1600" dirty="0" smtClean="0">
            <a:solidFill>
              <a:srgbClr val="326698"/>
            </a:solidFill>
            <a:latin typeface="Rockwell" panose="02060603020205020403" pitchFamily="18" charset="77"/>
            <a:ea typeface="MS PGothic" panose="020B060007020508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E_MAE_template.potx" id="{BD85BFF2-0E39-466B-99ED-E362F1BE6671}" vid="{B9578687-9B51-4E94-8A8E-8F615DAA3164}"/>
    </a:ext>
  </a:extLst>
</a:theme>
</file>

<file path=ppt/theme/theme2.xml><?xml version="1.0" encoding="utf-8"?>
<a:theme xmlns:a="http://schemas.openxmlformats.org/drawingml/2006/main" name="cdc_simpl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3AB6403-E413-4578-9C52-20CA467AB375}" vid="{108558C6-9E88-4817-829A-E27EDEF578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COE_MAE_template</Template>
  <TotalTime>2508</TotalTime>
  <Words>1037</Words>
  <Application>Microsoft Office PowerPoint</Application>
  <PresentationFormat>Widescreen</PresentationFormat>
  <Paragraphs>146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Gentona Book</vt:lpstr>
      <vt:lpstr>Helvetica Light</vt:lpstr>
      <vt:lpstr>Quadon Medium</vt:lpstr>
      <vt:lpstr>Rockwell</vt:lpstr>
      <vt:lpstr>System Font Regular</vt:lpstr>
      <vt:lpstr>Times New Roman</vt:lpstr>
      <vt:lpstr>Wingdings</vt:lpstr>
      <vt:lpstr>PNE Theme Slide Deck</vt:lpstr>
      <vt:lpstr>cdc_simple 2</vt:lpstr>
      <vt:lpstr>PowerPoint Presentation</vt:lpstr>
      <vt:lpstr>PowerPoint Presentation</vt:lpstr>
      <vt:lpstr>1.  pub / sub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Crane</dc:creator>
  <cp:lastModifiedBy>Crane, Carl</cp:lastModifiedBy>
  <cp:revision>111</cp:revision>
  <dcterms:created xsi:type="dcterms:W3CDTF">2022-07-14T15:43:12Z</dcterms:created>
  <dcterms:modified xsi:type="dcterms:W3CDTF">2023-02-05T19:04:43Z</dcterms:modified>
</cp:coreProperties>
</file>