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8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5" r:id="rId7"/>
    <p:sldId id="266" r:id="rId8"/>
    <p:sldId id="267" r:id="rId9"/>
    <p:sldId id="260" r:id="rId10"/>
    <p:sldId id="270" r:id="rId11"/>
    <p:sldId id="269" r:id="rId12"/>
    <p:sldId id="263" r:id="rId13"/>
    <p:sldId id="272" r:id="rId14"/>
    <p:sldId id="273" r:id="rId15"/>
    <p:sldId id="274" r:id="rId16"/>
    <p:sldId id="271" r:id="rId17"/>
    <p:sldId id="275" r:id="rId18"/>
    <p:sldId id="276" r:id="rId19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Rockwel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1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52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6FFB4-E615-44BA-95E5-D2D0323600ED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20790-078D-4E1B-87D8-CC9488632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9"/>
            <a:ext cx="12190095" cy="68569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3509D3-A7F5-7649-A333-75B66BA657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203B9E-A97D-C748-AEF5-9228E504D57F}"/>
              </a:ext>
            </a:extLst>
          </p:cNvPr>
          <p:cNvSpPr/>
          <p:nvPr/>
        </p:nvSpPr>
        <p:spPr>
          <a:xfrm>
            <a:off x="0" y="294640"/>
            <a:ext cx="3750365" cy="863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panose="020B060402020202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E605E3FB-E947-7E4A-8955-F503A3B4C16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492BAC4-9D24-B943-80CE-4C4AEB3AF605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8BB55D-56D9-B144-BB08-A5A1F2799BEC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</p:spTree>
    <p:extLst>
      <p:ext uri="{BB962C8B-B14F-4D97-AF65-F5344CB8AC3E}">
        <p14:creationId xmlns:p14="http://schemas.microsoft.com/office/powerpoint/2010/main" val="3856641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or Title Card">
    <p:bg>
      <p:bgPr>
        <a:pattFill prst="ltDnDiag">
          <a:fgClr>
            <a:schemeClr val="tx1"/>
          </a:fgClr>
          <a:bgClr>
            <a:srgbClr val="0021A5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996A17-1446-C84E-A95C-9E96A000F004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603281" y="3091070"/>
            <a:ext cx="6985439" cy="430314"/>
          </a:xfrm>
          <a:ln w="28575">
            <a:solidFill>
              <a:srgbClr val="FF4A21"/>
            </a:solidFill>
          </a:ln>
        </p:spPr>
        <p:txBody>
          <a:bodyPr rtlCol="0" anchor="ctr">
            <a:noAutofit/>
          </a:bodyPr>
          <a:lstStyle>
            <a:lvl1pPr marL="0" indent="0" algn="ctr">
              <a:buNone/>
              <a:defRPr kumimoji="0" sz="15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ntona Book"/>
                <a:ea typeface="+mj-ea"/>
                <a:cs typeface="Gentona Book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SECTION OR TITLE CARD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D977634-8D3A-5943-A1E6-E179BF436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D6E4-1DA2-8A41-85D8-C7F206FB9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5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A69BA0-3F90-BF4C-94D4-BF7C7B69B1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932"/>
          <a:stretch/>
        </p:blipFill>
        <p:spPr>
          <a:xfrm>
            <a:off x="0" y="883394"/>
            <a:ext cx="12192000" cy="59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656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6B28-A694-4C5A-95F5-87D319FF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0656C-B4E7-4B5C-8065-6EE24CDA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40A4-65D8-41BB-A3E1-3C65DAE5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727BD-3778-4F50-AC80-C187A23D2A31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6984-C5DC-41DD-A9A4-4C013F7D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899D-8C94-4EC7-8C5F-CE590B0E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3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B4F-FE63-4906-9DB7-EA183896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956"/>
            <a:ext cx="10515600" cy="75859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C12C-8505-4DE2-BD23-25907B3B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0852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D1FF-380B-4CBE-A7D7-B40CC1F3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40B81-7661-45F8-919C-736C4A847666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3BEF-782F-4055-9897-51ED8368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ECCD-A5FE-45FB-8837-2908C6A5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83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6689-5D59-4EEF-B100-75111926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51"/>
            <a:ext cx="10515600" cy="788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F6235-0962-47DB-B332-3A324B9E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6A11A-8093-499C-AA82-17A53248773B}" type="datetime1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39224-FD74-460E-A57E-E3A4AF1D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42A53-1BCE-4ACF-AC35-73617162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91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3674A-3A53-4C05-B666-EDE85349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1F08C-3CCB-4F1D-9536-FA77017B602F}" type="datetime1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2C2BA-C268-4C8A-8E13-951A0E2B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6C0A5-32A7-448C-A052-FFF401C8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27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C6B28-A694-4C5A-95F5-87D319FF7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0656C-B4E7-4B5C-8065-6EE24CDA0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40A4-65D8-41BB-A3E1-3C65DAE59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AB667-2398-4E60-86E4-C90C7B63CC67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76984-C5DC-41DD-A9A4-4C013F7DA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2D899D-8C94-4EC7-8C5F-CE590B0E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BB2948-0A4E-4E69-9577-EA26689DFE05}"/>
              </a:ext>
            </a:extLst>
          </p:cNvPr>
          <p:cNvSpPr/>
          <p:nvPr/>
        </p:nvSpPr>
        <p:spPr>
          <a:xfrm>
            <a:off x="838200" y="914400"/>
            <a:ext cx="10515600" cy="11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52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96B4F-FE63-4906-9DB7-EA183896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956"/>
            <a:ext cx="10515600" cy="758594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FC12C-8505-4DE2-BD23-25907B3B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1682"/>
            <a:ext cx="10515600" cy="508528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ED1FF-380B-4CBE-A7D7-B40CC1F32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340EB-E079-4B04-848E-0A17A33582F0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43BEF-782F-4055-9897-51ED83684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3ECCD-A5FE-45FB-8837-2908C6A5F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FD3943-B84F-4B6B-8F2A-8E5458B51B1A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683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97E58-2A39-444A-B848-6E8417AA7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CEF492-204F-4959-8907-10FCB9B9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CF17B-08B2-41FC-9332-4BCE8E8A7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7E9F3-973C-4D72-80FC-8432C22BA60C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9C547-A4A8-4614-A979-916F9C47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C2E51-4930-45FE-B5DA-9543934A6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408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FEC3-6DB5-4CB0-A5FE-18A67842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AF3B5-3588-4AD4-9240-36DEAF1466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561C66-4BE1-4770-A4D9-421ABD29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4239"/>
            <a:ext cx="5181600" cy="4732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D13F03-1433-4BA3-AB87-658584A1F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AB94-88BA-45BF-AA02-4CB7AF0BBA34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6BB29-9719-416E-8F54-72C4679B3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73589-6731-4414-BC8A-9689B6CDC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24001" y="1597761"/>
            <a:ext cx="2893979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88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788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788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25EA37-2A29-1D4C-A2F3-22007656E8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7"/>
            <a:ext cx="12208087" cy="6867048"/>
          </a:xfrm>
          <a:prstGeom prst="rect">
            <a:avLst/>
          </a:prstGeom>
        </p:spPr>
      </p:pic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EE41B18-6A9F-8249-8724-49A5CA341FCE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E87E842-C006-4F41-B990-E21E7437C0B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2AB7B-1120-5B44-ADA7-FD7DF73DD1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CC34E6-3617-1643-8129-4BC6EA5B5C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245974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EEFC-5085-4EBB-8701-5D7E94C15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3233F3-ED27-4BC4-9E47-18D21393E3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7124"/>
            <a:ext cx="5157787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A85766-F2C1-4752-A376-323D6EFD8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81428-9E8A-4703-A3F9-53F4C79A7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27124"/>
            <a:ext cx="5183188" cy="137795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55816-4299-414C-8B15-A9AD5B2A1F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A58661-63AE-462F-93CF-49888F032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B1513-4781-42F8-B66C-D6EF16D9349F}" type="datetime1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DE3B1-77B6-41E7-B22F-803AD7DF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C8EAD-FA99-4040-899E-ABC9521F7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105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6689-5D59-4EEF-B100-751119268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451"/>
            <a:ext cx="10515600" cy="7885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8F6235-0962-47DB-B332-3A324B9E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87194-B3BF-4AC6-9F32-FF1B86237B9D}" type="datetime1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439224-FD74-460E-A57E-E3A4AF1D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B42A53-1BCE-4ACF-AC35-736171625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143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D3674A-3A53-4C05-B666-EDE85349A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234CE-FDC5-462B-B54C-6355B4BB6D57}" type="datetime1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2C2BA-C268-4C8A-8E13-951A0E2B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6C0A5-32A7-448C-A052-FFF401C8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B9812B-D0A3-402F-83C7-83E40FE0BE48}"/>
              </a:ext>
            </a:extLst>
          </p:cNvPr>
          <p:cNvSpPr/>
          <p:nvPr/>
        </p:nvSpPr>
        <p:spPr>
          <a:xfrm>
            <a:off x="727788" y="886408"/>
            <a:ext cx="10795518" cy="233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443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EF384-949E-4990-ADB2-39E9A92AA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F320C-41AB-4E60-AF02-83C699DB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2D142-9081-4581-B6C2-A37E5151D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5C6CC-A3E5-4219-A9D1-62F9A28BA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3C5CD-6EED-4C30-813C-D08A7701EC95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A8B2C-6FA7-4DBE-8F22-C9AD966F3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5222D-6255-4895-89E1-2B610565A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94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FA21C-8AF8-4F6D-A35F-4CD105D78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57F3E-ABD3-420D-B0C2-FF95F5FAE1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1C50B7-FAEC-487D-9D3A-B5ECEFC0E7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9DCD5-E215-4A92-82FC-7F35693DB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690FF-41CA-44A4-882A-52C0B3B41285}" type="datetime1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F57CE-124A-4EF9-96B4-5168B6A3B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E4EE2-A5C9-4EDE-BDBA-FE2277497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002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6F92B-3734-486D-A7AD-3755577C7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52FAE-BB02-44BA-A137-BE1947908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9A7A5-CF18-4EFF-BC25-FDAFBE479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E07F-BAFD-4F76-BEB4-E9D28DAA8E15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BEF02-3985-4B4F-BA28-66C2A2E8F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4B4CD-7F45-4CFB-878E-C0D510B7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16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ECDD9B-625F-4F14-A7D3-40D6B40B7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49A92A-EAC2-408D-9170-FF1256F4B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FFCE4-E6CE-4942-8FC3-C155823CF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AFA1F-284C-4E36-8A2B-BFF95F3EEA5A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36FF-6248-49BC-B402-46F5195B1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D8307D-372B-4B44-9B7B-2D234CD5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92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C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8913" y="1498984"/>
            <a:ext cx="2893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 dirty="0">
                <a:solidFill>
                  <a:schemeClr val="bg1"/>
                </a:solidFill>
                <a:latin typeface="Quadon Medium"/>
                <a:cs typeface="Quadon Medium"/>
              </a:rPr>
              <a:t>DEPARTMENT OR UNIT NAME.</a:t>
            </a:r>
            <a:r>
              <a:rPr lang="en-US" sz="900" b="0" i="0" baseline="0" dirty="0">
                <a:solidFill>
                  <a:schemeClr val="bg1"/>
                </a:solidFill>
                <a:latin typeface="Quadon Medium"/>
                <a:cs typeface="Quadon Medium"/>
              </a:rPr>
              <a:t> DELETE FROM MASTER SLIDE IF N/A</a:t>
            </a:r>
            <a:endParaRPr lang="en-US" sz="900" b="0" i="0" dirty="0">
              <a:solidFill>
                <a:schemeClr val="bg1"/>
              </a:solidFill>
              <a:latin typeface="Quadon Medium"/>
              <a:cs typeface="Quadon Medium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A41B45-2F03-F94A-806B-E5D650B02A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" y="536"/>
            <a:ext cx="12190095" cy="6856928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6606A61D-16CD-0045-8DD8-94AFFBCB678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1029549" y="4127675"/>
            <a:ext cx="10912863" cy="774700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2000" b="0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Subtitle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A29E365-2AF3-DB41-8312-8839465A4D7E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1029549" y="2400477"/>
            <a:ext cx="10912863" cy="1653365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3600" b="1" i="0" u="none" strike="noStrike" kern="1200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with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822F70-FDD2-E14E-8E5C-D244B454D1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6667" r="-16667"/>
          <a:stretch/>
        </p:blipFill>
        <p:spPr>
          <a:xfrm>
            <a:off x="-162839" y="576197"/>
            <a:ext cx="3504935" cy="64140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533AC42-A102-B44A-B183-2720DE51AFF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1029548" y="1528175"/>
            <a:ext cx="2720819" cy="626302"/>
          </a:xfrm>
        </p:spPr>
        <p:txBody>
          <a:bodyPr rtlCol="0">
            <a:noAutofit/>
          </a:bodyPr>
          <a:lstStyle>
            <a:lvl1pPr marL="0" indent="0" algn="l">
              <a:buNone/>
              <a:defRPr kumimoji="0" sz="1400" b="0" i="0" u="none" strike="noStrike" kern="1200" cap="none" spc="15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114400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3E51CF-406E-4B48-BC7A-D41F490C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AF0F6F-4882-4843-A9DB-D1FC9FFA1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3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FB8FBA21-57BB-DB4A-B07F-4FB69470765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6402" y="2019300"/>
            <a:ext cx="11379199" cy="4313236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799981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0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0"/>
          </p:nvPr>
        </p:nvSpPr>
        <p:spPr bwMode="auto">
          <a:xfrm>
            <a:off x="406402" y="2019303"/>
            <a:ext cx="11379199" cy="45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/>
            </a:lvl1pPr>
            <a:lvl2pPr>
              <a:defRPr sz="1800"/>
            </a:lvl2pPr>
            <a:lvl5pPr>
              <a:defRPr sz="1200"/>
            </a:lvl5pPr>
            <a:lvl6pPr>
              <a:defRPr sz="1200" b="0" i="0">
                <a:solidFill>
                  <a:schemeClr val="accent5"/>
                </a:solidFill>
                <a:latin typeface="Helvetica Light" panose="020B0403020202020204" pitchFamily="34" charset="0"/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90FE16-B8DE-3C4A-A246-2D89AD7DE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5F3F5-54D3-D747-BE41-ACF4D4EDD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2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76304"/>
            <a:ext cx="113792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2019304"/>
            <a:ext cx="55880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2019300"/>
            <a:ext cx="5588000" cy="4495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3540881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idx="11"/>
          </p:nvPr>
        </p:nvSpPr>
        <p:spPr bwMode="auto">
          <a:xfrm>
            <a:off x="406400" y="876300"/>
            <a:ext cx="5588000" cy="563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C7FC7F-89EF-0D48-8F96-DDBE697A04D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CCF848-8236-B445-B38E-59A50750659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ECC8755-2003-C14D-B7D8-5D4C70E2247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97600" y="876300"/>
            <a:ext cx="5588000" cy="5638800"/>
          </a:xfrm>
          <a:solidFill>
            <a:srgbClr val="B4B5B4"/>
          </a:solidFill>
        </p:spPr>
        <p:txBody>
          <a:bodyPr lIns="0" tIns="0" rIns="0" bIns="731520" anchor="ctr"/>
          <a:lstStyle>
            <a:lvl1pPr marL="0" indent="0" algn="ctr">
              <a:buNone/>
              <a:defRPr sz="1050" b="0" i="0">
                <a:solidFill>
                  <a:srgbClr val="00529B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the icon to place an image</a:t>
            </a:r>
          </a:p>
        </p:txBody>
      </p:sp>
    </p:spTree>
    <p:extLst>
      <p:ext uri="{BB962C8B-B14F-4D97-AF65-F5344CB8AC3E}">
        <p14:creationId xmlns:p14="http://schemas.microsoft.com/office/powerpoint/2010/main" val="32828722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6400" y="3007363"/>
            <a:ext cx="5588000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2" y="3007363"/>
            <a:ext cx="5587999" cy="383975"/>
          </a:xfrm>
          <a:prstGeom prst="rect">
            <a:avLst/>
          </a:prstGeom>
          <a:solidFill>
            <a:srgbClr val="FA4616"/>
          </a:solidFill>
        </p:spPr>
        <p:txBody>
          <a:bodyPr tIns="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0" i="0" spc="3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0"/>
          </p:nvPr>
        </p:nvSpPr>
        <p:spPr>
          <a:xfrm>
            <a:off x="406402" y="2019302"/>
            <a:ext cx="11379199" cy="755787"/>
          </a:xfrm>
        </p:spPr>
        <p:txBody>
          <a:bodyPr rtlCol="0">
            <a:noAutofit/>
          </a:bodyPr>
          <a:lstStyle>
            <a:lvl1pPr marL="0" indent="0">
              <a:buNone/>
              <a:defRPr kumimoji="0" sz="1500" b="1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2" y="876301"/>
            <a:ext cx="11379199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2D20636-448F-124F-94F1-6395EC278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9678F7-20CC-E347-B84F-8BDF3831C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54CC306-8591-9448-8EEE-F33CAB0F8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64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5C4FEE50-8890-1B45-84E7-020CA387EDD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7600" y="3429000"/>
            <a:ext cx="5588000" cy="3009900"/>
          </a:xfrm>
        </p:spPr>
        <p:txBody>
          <a:bodyPr/>
          <a:lstStyle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7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535528A-399B-E549-AAF0-1FAF3EF4A25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DAF24A-AB75-F041-8AE0-9BD3766AD0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CB6392B-581C-2B4C-A00E-77FCE8E31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883920"/>
            <a:ext cx="11328400" cy="10591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952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7564531-0AC6-AB46-8D5E-F6736D32A82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5EA747-1965-5747-A739-96C018003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2400" y="65151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044D27F-7DFC-4982-A1B4-A07B7E04BCE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5ABD1D-5756-E349-8551-902B01CB0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400" y="651510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88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883923"/>
            <a:ext cx="11379200" cy="104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6400" y="2019300"/>
            <a:ext cx="11379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730D-0AEF-2540-A134-665D88455EA3}"/>
              </a:ext>
            </a:extLst>
          </p:cNvPr>
          <p:cNvSpPr txBox="1"/>
          <p:nvPr/>
        </p:nvSpPr>
        <p:spPr>
          <a:xfrm>
            <a:off x="1598304" y="661957"/>
            <a:ext cx="67863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i="0" spc="15" dirty="0">
                <a:solidFill>
                  <a:schemeClr val="bg1"/>
                </a:solidFill>
                <a:latin typeface="Arial" panose="020B0604020202020204" pitchFamily="34" charset="0"/>
                <a:ea typeface="Cambria" charset="0"/>
                <a:cs typeface="Arial" panose="020B0604020202020204" pitchFamily="34" charset="0"/>
              </a:rPr>
              <a:t>Department of Mechanical and Aerospace Engineering</a:t>
            </a:r>
          </a:p>
        </p:txBody>
      </p:sp>
    </p:spTree>
    <p:extLst>
      <p:ext uri="{BB962C8B-B14F-4D97-AF65-F5344CB8AC3E}">
        <p14:creationId xmlns:p14="http://schemas.microsoft.com/office/powerpoint/2010/main" val="163417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700" b="1" i="0" kern="1200">
          <a:solidFill>
            <a:schemeClr val="accent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bg1"/>
          </a:solidFill>
          <a:latin typeface="Rockwell" charset="0"/>
          <a:ea typeface="MS PGothic" panose="020B0600070205080204" pitchFamily="34" charset="-128"/>
          <a:cs typeface="MS PGothic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accent2"/>
          </a:solidFill>
          <a:latin typeface="Rockwell" charset="0"/>
          <a:ea typeface="ＭＳ Ｐゴシック" charset="0"/>
          <a:cs typeface="ＭＳ Ｐゴシック" charset="0"/>
        </a:defRPr>
      </a:lvl9pPr>
    </p:titleStyle>
    <p:bodyStyle>
      <a:lvl1pPr marL="171450" indent="-171450" algn="l" rtl="0" eaLnBrk="1" fontAlgn="base" hangingPunct="1">
        <a:spcBef>
          <a:spcPts val="0"/>
        </a:spcBef>
        <a:spcAft>
          <a:spcPts val="450"/>
        </a:spcAft>
        <a:buClr>
          <a:srgbClr val="FF462C"/>
        </a:buClr>
        <a:buSzPct val="100000"/>
        <a:buFont typeface="Wingdings" pitchFamily="2" charset="2"/>
        <a:buChar char="§"/>
        <a:defRPr sz="1800" b="0" i="0" kern="120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1pPr>
      <a:lvl2pPr marL="34290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b="0" i="0" kern="1200">
          <a:solidFill>
            <a:schemeClr val="accent4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2pPr>
      <a:lvl3pPr marL="514350" indent="-171450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defRPr sz="1400" b="0" i="0" kern="1200">
          <a:solidFill>
            <a:schemeClr val="accent5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3pPr>
      <a:lvl4pPr marL="517922" indent="-167879" algn="l" rtl="0" eaLnBrk="1" fontAlgn="base" hangingPunct="1">
        <a:spcBef>
          <a:spcPts val="0"/>
        </a:spcBef>
        <a:spcAft>
          <a:spcPts val="450"/>
        </a:spcAft>
        <a:buClr>
          <a:schemeClr val="accent3"/>
        </a:buClr>
        <a:buSzPct val="100000"/>
        <a:buFont typeface="Wingdings" pitchFamily="2" charset="2"/>
        <a:buChar char="§"/>
        <a:tabLst/>
        <a:defRPr sz="1400" b="0" i="1" kern="1200">
          <a:solidFill>
            <a:schemeClr val="accent5"/>
          </a:solidFill>
          <a:latin typeface="+mn-lt"/>
          <a:ea typeface="MS PGothic" panose="020B0600070205080204" pitchFamily="34" charset="-128"/>
          <a:cs typeface="Helvetica Oblique" pitchFamily="2" charset="0"/>
        </a:defRPr>
      </a:lvl4pPr>
      <a:lvl5pPr marL="7144" indent="-7144" algn="l" rtl="0" eaLnBrk="1" fontAlgn="base" hangingPunct="1">
        <a:spcBef>
          <a:spcPts val="450"/>
        </a:spcBef>
        <a:spcAft>
          <a:spcPts val="450"/>
        </a:spcAft>
        <a:buClr>
          <a:schemeClr val="accent3">
            <a:lumMod val="60000"/>
            <a:lumOff val="40000"/>
          </a:schemeClr>
        </a:buClr>
        <a:buSzPct val="75000"/>
        <a:buFont typeface="System Font Regular"/>
        <a:buChar char="​"/>
        <a:tabLst/>
        <a:defRPr sz="1500" b="0" i="0" kern="1200" cap="all" spc="15" baseline="0">
          <a:solidFill>
            <a:schemeClr val="accent1"/>
          </a:solidFill>
          <a:latin typeface="+mn-lt"/>
          <a:ea typeface="MS PGothic" panose="020B0600070205080204" pitchFamily="34" charset="-128"/>
          <a:cs typeface="Arial" panose="020B0604020202020204" pitchFamily="34" charset="0"/>
        </a:defRPr>
      </a:lvl5pPr>
      <a:lvl6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350" b="0" i="0" kern="1200" spc="75" baseline="0" dirty="0" smtClean="0">
          <a:solidFill>
            <a:schemeClr val="accent5"/>
          </a:solidFill>
          <a:latin typeface="Arial Narrow" panose="020B0604020202020204" pitchFamily="34" charset="0"/>
          <a:ea typeface="+mn-ea"/>
          <a:cs typeface="Arial Narrow" panose="020B0604020202020204" pitchFamily="34" charset="0"/>
        </a:defRPr>
      </a:lvl6pPr>
      <a:lvl7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/>
        </a:buClr>
        <a:buSzPct val="75000"/>
        <a:buFont typeface="System Font Regular"/>
        <a:buChar char="​"/>
        <a:tabLst/>
        <a:defRPr lang="en-US" sz="1200" b="0" i="0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7pPr>
      <a:lvl8pPr marL="7144" indent="-7144" algn="l" defTabSz="685800" rtl="0" eaLnBrk="1" latinLnBrk="0" hangingPunct="1">
        <a:spcBef>
          <a:spcPts val="0"/>
        </a:spcBef>
        <a:spcAft>
          <a:spcPts val="450"/>
        </a:spcAft>
        <a:buClr>
          <a:schemeClr val="accent1">
            <a:lumMod val="60000"/>
            <a:lumOff val="40000"/>
          </a:schemeClr>
        </a:buClr>
        <a:buSzPct val="75000"/>
        <a:buFont typeface="System Font Regular"/>
        <a:buChar char="​"/>
        <a:tabLst/>
        <a:defRPr lang="en-US" sz="1200" b="0" i="1" kern="1200" baseline="0" dirty="0" smtClean="0">
          <a:solidFill>
            <a:schemeClr val="accent5"/>
          </a:solidFill>
          <a:latin typeface="+mn-lt"/>
          <a:ea typeface="+mn-ea"/>
          <a:cs typeface="+mn-cs"/>
        </a:defRPr>
      </a:lvl8pPr>
      <a:lvl9pPr marL="7144" indent="0" algn="ctr" defTabSz="685800" rtl="0" eaLnBrk="1" latinLnBrk="0" hangingPunct="1">
        <a:spcBef>
          <a:spcPct val="20000"/>
        </a:spcBef>
        <a:buClr>
          <a:schemeClr val="accent1"/>
        </a:buClr>
        <a:buSzPct val="75000"/>
        <a:buFont typeface="System Font Regular"/>
        <a:buChar char="​"/>
        <a:tabLst/>
        <a:defRPr lang="en-US" sz="2400" b="1" i="0" kern="1200" spc="38" baseline="0" dirty="0">
          <a:solidFill>
            <a:schemeClr val="accent5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04">
          <p15:clr>
            <a:srgbClr val="F26B43"/>
          </p15:clr>
        </p15:guide>
        <p15:guide id="2" pos="256">
          <p15:clr>
            <a:srgbClr val="F26B43"/>
          </p15:clr>
        </p15:guide>
        <p15:guide id="3" pos="3840">
          <p15:clr>
            <a:srgbClr val="F26B43"/>
          </p15:clr>
        </p15:guide>
        <p15:guide id="4" pos="7424">
          <p15:clr>
            <a:srgbClr val="F26B43"/>
          </p15:clr>
        </p15:guide>
        <p15:guide id="5" orient="horz" pos="1272">
          <p15:clr>
            <a:srgbClr val="F26B43"/>
          </p15:clr>
        </p15:guide>
        <p15:guide id="6" orient="horz" pos="552">
          <p15:clr>
            <a:srgbClr val="F26B43"/>
          </p15:clr>
        </p15:guide>
        <p15:guide id="7" orient="horz" pos="2160">
          <p15:clr>
            <a:srgbClr val="F26B43"/>
          </p15:clr>
        </p15:guide>
        <p15:guide id="8" orient="horz" pos="1224">
          <p15:clr>
            <a:srgbClr val="F26B43"/>
          </p15:clr>
        </p15:guide>
        <p15:guide id="9" pos="3904">
          <p15:clr>
            <a:srgbClr val="F26B43"/>
          </p15:clr>
        </p15:guide>
        <p15:guide id="10" pos="5696">
          <p15:clr>
            <a:srgbClr val="F26B43"/>
          </p15:clr>
        </p15:guide>
        <p15:guide id="11" pos="5600">
          <p15:clr>
            <a:srgbClr val="F26B43"/>
          </p15:clr>
        </p15:guide>
        <p15:guide id="12" pos="2080">
          <p15:clr>
            <a:srgbClr val="F26B43"/>
          </p15:clr>
        </p15:guide>
        <p15:guide id="13" pos="1984">
          <p15:clr>
            <a:srgbClr val="F26B43"/>
          </p15:clr>
        </p15:guide>
        <p15:guide id="14" pos="377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A4EBD-E964-4BEF-BD4F-B1D3D798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719"/>
            <a:ext cx="10515600" cy="788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3F191E-AA02-423B-83BE-FD88B532D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9004"/>
            <a:ext cx="10515600" cy="5047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D1067B-AD5B-441E-B4B6-D4234AC8CC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B616-A0D3-4EBA-ADF5-464689572886}" type="datetime1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60AB4-F803-42A3-A1A2-13CAFB0ED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5F0CA-8A10-4554-86D8-1FA7EDE01C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F2B9-D74C-43A2-BFBD-EDA8E457C16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54F8BF3-26E9-4923-8385-642634B194E9}"/>
              </a:ext>
            </a:extLst>
          </p:cNvPr>
          <p:cNvCxnSpPr/>
          <p:nvPr/>
        </p:nvCxnSpPr>
        <p:spPr>
          <a:xfrm>
            <a:off x="838200" y="978354"/>
            <a:ext cx="105156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391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4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2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4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220909_bandshell_1A.mp4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zonums.com/online/coords/cotrans.php?module=1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20846-04D4-3567-1EAC-39F1B0CDE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GPS Navigation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8F85C-09D4-13C2-1F4E-07AF3B06FF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358" y="3906838"/>
            <a:ext cx="11971283" cy="1655762"/>
          </a:xfrm>
        </p:spPr>
        <p:txBody>
          <a:bodyPr/>
          <a:lstStyle/>
          <a:p>
            <a:r>
              <a:rPr lang="en-US" sz="3200" dirty="0"/>
              <a:t>1.  Problem Statement and Defining a Path as a Series of Poses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F6110F-94B4-29A7-0286-34DBD82F9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5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38FA-7FC9-303E-0D1E-EABB7AD4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007277"/>
            <a:ext cx="10515600" cy="758594"/>
          </a:xfrm>
        </p:spPr>
        <p:txBody>
          <a:bodyPr>
            <a:normAutofit/>
          </a:bodyPr>
          <a:lstStyle/>
          <a:p>
            <a:r>
              <a:rPr lang="en-US" sz="3200" dirty="0"/>
              <a:t>Coordinate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9E0C0-394B-CDE6-39C0-8B98DCB11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4"/>
            <a:ext cx="10515600" cy="4452939"/>
          </a:xfrm>
        </p:spPr>
        <p:txBody>
          <a:bodyPr/>
          <a:lstStyle/>
          <a:p>
            <a:r>
              <a:rPr lang="en-US" dirty="0"/>
              <a:t>UTM in Google Earth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02F46-F722-22FC-1DB5-1854F30F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10</a:t>
            </a:fld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CF810AA-7A44-A64F-A7BF-07D143644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1"/>
          <a:stretch/>
        </p:blipFill>
        <p:spPr bwMode="auto">
          <a:xfrm>
            <a:off x="7189890" y="2046021"/>
            <a:ext cx="4382529" cy="47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8A3BEB-F40F-40F5-D6EA-E2591481E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404" y="2296117"/>
            <a:ext cx="4957439" cy="4060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F0171E-A541-E7DE-6D9F-EC070F4B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926873"/>
            <a:ext cx="1743165" cy="7715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6698B8-1A25-9ABF-5358-1E37E04F13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634323"/>
            <a:ext cx="1847945" cy="9906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E03D30E-EF98-B90D-41EE-C2846C72CB54}"/>
              </a:ext>
            </a:extLst>
          </p:cNvPr>
          <p:cNvSpPr txBox="1"/>
          <p:nvPr/>
        </p:nvSpPr>
        <p:spPr>
          <a:xfrm>
            <a:off x="1503404" y="6471571"/>
            <a:ext cx="563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Looks like Google Earth is offering cm level accuracy.</a:t>
            </a:r>
          </a:p>
        </p:txBody>
      </p:sp>
    </p:spTree>
    <p:extLst>
      <p:ext uri="{BB962C8B-B14F-4D97-AF65-F5344CB8AC3E}">
        <p14:creationId xmlns:p14="http://schemas.microsoft.com/office/powerpoint/2010/main" val="352247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AEA937-65FD-D71A-022A-E1FCD427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26543">
            <a:off x="7341386" y="304200"/>
            <a:ext cx="3829050" cy="65532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E8A3CDA-8052-876E-A443-48D0FF90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82" y="815256"/>
            <a:ext cx="10515600" cy="758594"/>
          </a:xfrm>
        </p:spPr>
        <p:txBody>
          <a:bodyPr>
            <a:normAutofit/>
          </a:bodyPr>
          <a:lstStyle/>
          <a:p>
            <a:r>
              <a:rPr lang="en-US" sz="3200" dirty="0"/>
              <a:t>More about coordinate 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62B0D-859D-1924-6E52-D46A503A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B0B3-70F0-4493-A7F3-29266A5EA2F5}" type="slidenum">
              <a:rPr lang="en-US" smtClean="0"/>
              <a:t>11</a:t>
            </a:fld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1304A0-3229-53CA-03E7-6A1AD5D39532}"/>
              </a:ext>
            </a:extLst>
          </p:cNvPr>
          <p:cNvCxnSpPr>
            <a:cxnSpLocks/>
          </p:cNvCxnSpPr>
          <p:nvPr/>
        </p:nvCxnSpPr>
        <p:spPr>
          <a:xfrm rot="1326543" flipV="1">
            <a:off x="8737177" y="4058685"/>
            <a:ext cx="0" cy="1377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355860-A895-C1F7-5C83-77F27B963E55}"/>
              </a:ext>
            </a:extLst>
          </p:cNvPr>
          <p:cNvCxnSpPr>
            <a:cxnSpLocks/>
          </p:cNvCxnSpPr>
          <p:nvPr/>
        </p:nvCxnSpPr>
        <p:spPr>
          <a:xfrm rot="1326543" flipH="1">
            <a:off x="6843684" y="5180343"/>
            <a:ext cx="1493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22874E-9604-2B1D-A25B-38FA51F75C2F}"/>
              </a:ext>
            </a:extLst>
          </p:cNvPr>
          <p:cNvSpPr txBox="1"/>
          <p:nvPr/>
        </p:nvSpPr>
        <p:spPr>
          <a:xfrm rot="1326543">
            <a:off x="9064747" y="3817207"/>
            <a:ext cx="62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x</a:t>
            </a:r>
            <a:r>
              <a:rPr lang="en-US" sz="2400" baseline="-25000" dirty="0" err="1">
                <a:solidFill>
                  <a:srgbClr val="FFFF00"/>
                </a:solidFill>
              </a:rPr>
              <a:t>veh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3F6A9-3C18-2210-71DF-1E15A6803C5E}"/>
              </a:ext>
            </a:extLst>
          </p:cNvPr>
          <p:cNvSpPr txBox="1"/>
          <p:nvPr/>
        </p:nvSpPr>
        <p:spPr>
          <a:xfrm rot="1326543">
            <a:off x="7712865" y="5336373"/>
            <a:ext cx="62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y</a:t>
            </a:r>
            <a:r>
              <a:rPr lang="en-US" sz="2400" baseline="-25000" dirty="0" err="1">
                <a:solidFill>
                  <a:srgbClr val="FFFF00"/>
                </a:solidFill>
              </a:rPr>
              <a:t>veh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0E693-E068-5A99-8AE9-6B3743127796}"/>
              </a:ext>
            </a:extLst>
          </p:cNvPr>
          <p:cNvSpPr txBox="1"/>
          <p:nvPr/>
        </p:nvSpPr>
        <p:spPr>
          <a:xfrm>
            <a:off x="9452511" y="4747660"/>
            <a:ext cx="29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Vehicle Coordinate 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720C60-32E9-F398-E420-021CABD48842}"/>
              </a:ext>
            </a:extLst>
          </p:cNvPr>
          <p:cNvCxnSpPr>
            <a:cxnSpLocks/>
          </p:cNvCxnSpPr>
          <p:nvPr/>
        </p:nvCxnSpPr>
        <p:spPr>
          <a:xfrm>
            <a:off x="1517497" y="6470772"/>
            <a:ext cx="22453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483BEE-20BE-4660-B567-C686934FE2B4}"/>
              </a:ext>
            </a:extLst>
          </p:cNvPr>
          <p:cNvCxnSpPr>
            <a:cxnSpLocks/>
          </p:cNvCxnSpPr>
          <p:nvPr/>
        </p:nvCxnSpPr>
        <p:spPr>
          <a:xfrm flipV="1">
            <a:off x="1517497" y="4278937"/>
            <a:ext cx="0" cy="2173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9D8F44-D79D-09FD-1195-3EA59CC90430}"/>
              </a:ext>
            </a:extLst>
          </p:cNvPr>
          <p:cNvSpPr txBox="1"/>
          <p:nvPr/>
        </p:nvSpPr>
        <p:spPr>
          <a:xfrm>
            <a:off x="3519017" y="590765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x</a:t>
            </a:r>
            <a:r>
              <a:rPr lang="en-US" sz="2400" baseline="-25000" dirty="0" err="1">
                <a:latin typeface="+mn-lt"/>
              </a:rPr>
              <a:t>world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38035-0456-1608-B4F5-F114D4037271}"/>
              </a:ext>
            </a:extLst>
          </p:cNvPr>
          <p:cNvSpPr txBox="1"/>
          <p:nvPr/>
        </p:nvSpPr>
        <p:spPr>
          <a:xfrm>
            <a:off x="510806" y="4701493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y</a:t>
            </a:r>
            <a:r>
              <a:rPr lang="en-US" sz="2400" baseline="-25000" dirty="0" err="1">
                <a:latin typeface="+mn-lt"/>
              </a:rPr>
              <a:t>world</a:t>
            </a:r>
            <a:endParaRPr lang="en-US" sz="24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FF4D02-E322-B606-F755-BF1F08DFB808}"/>
              </a:ext>
            </a:extLst>
          </p:cNvPr>
          <p:cNvSpPr txBox="1"/>
          <p:nvPr/>
        </p:nvSpPr>
        <p:spPr>
          <a:xfrm>
            <a:off x="2143291" y="5391153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World UTM Coordinate System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208FEC-EAF8-B46C-0C2C-4BA521C8B111}"/>
              </a:ext>
            </a:extLst>
          </p:cNvPr>
          <p:cNvSpPr/>
          <p:nvPr/>
        </p:nvSpPr>
        <p:spPr>
          <a:xfrm>
            <a:off x="8327756" y="5425710"/>
            <a:ext cx="151685" cy="151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49FFCA-2F6E-BE88-BF9A-7AAC5A5698EB}"/>
              </a:ext>
            </a:extLst>
          </p:cNvPr>
          <p:cNvCxnSpPr>
            <a:cxnSpLocks/>
          </p:cNvCxnSpPr>
          <p:nvPr/>
        </p:nvCxnSpPr>
        <p:spPr>
          <a:xfrm>
            <a:off x="8477867" y="5501552"/>
            <a:ext cx="1865164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D5AD8CFC-3BFE-6522-DDA2-7F6F29C258D6}"/>
              </a:ext>
            </a:extLst>
          </p:cNvPr>
          <p:cNvSpPr/>
          <p:nvPr/>
        </p:nvSpPr>
        <p:spPr>
          <a:xfrm rot="1545944">
            <a:off x="7706065" y="4485379"/>
            <a:ext cx="1800996" cy="1212317"/>
          </a:xfrm>
          <a:prstGeom prst="arc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F2FA38-2872-D704-CE62-37821FBB0EFA}"/>
              </a:ext>
            </a:extLst>
          </p:cNvPr>
          <p:cNvSpPr txBox="1"/>
          <p:nvPr/>
        </p:nvSpPr>
        <p:spPr>
          <a:xfrm>
            <a:off x="8355450" y="5534379"/>
            <a:ext cx="54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</a:t>
            </a:r>
            <a:r>
              <a:rPr lang="en-US" sz="2400" baseline="-25000" dirty="0" err="1"/>
              <a:t>vo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50A049-C679-BD64-C44D-13BB854A22AE}"/>
              </a:ext>
            </a:extLst>
          </p:cNvPr>
          <p:cNvSpPr txBox="1"/>
          <p:nvPr/>
        </p:nvSpPr>
        <p:spPr>
          <a:xfrm>
            <a:off x="9141805" y="442469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</a:t>
            </a:r>
            <a:endParaRPr lang="en-US" sz="240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75A15B3-4838-E4D5-34E1-48FFB9FBA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4" y="1527825"/>
            <a:ext cx="7194232" cy="3219833"/>
          </a:xfrm>
          <a:noFill/>
        </p:spPr>
        <p:txBody>
          <a:bodyPr>
            <a:norm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Attach a coordinate system to the vehicle.  We chose </a:t>
            </a:r>
            <a:r>
              <a:rPr lang="en-US" sz="1800" b="1" dirty="0" err="1"/>
              <a:t>x</a:t>
            </a:r>
            <a:r>
              <a:rPr lang="en-US" sz="1800" baseline="-25000" dirty="0" err="1"/>
              <a:t>veh</a:t>
            </a:r>
            <a:r>
              <a:rPr lang="en-US" sz="1800" dirty="0"/>
              <a:t> as ‘forward’ and </a:t>
            </a:r>
            <a:r>
              <a:rPr lang="en-US" sz="1800" b="1" dirty="0" err="1"/>
              <a:t>z</a:t>
            </a:r>
            <a:r>
              <a:rPr lang="en-US" sz="1800" baseline="-25000" dirty="0" err="1"/>
              <a:t>veh</a:t>
            </a:r>
            <a:r>
              <a:rPr lang="en-US" sz="1800" dirty="0"/>
              <a:t> as ‘up’.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/>
              <a:t>We will keep track of the vehicle pose (position &amp; orientation) in terms of the world system by the coordinates of point </a:t>
            </a:r>
            <a:r>
              <a:rPr lang="en-US" sz="1800" dirty="0" err="1"/>
              <a:t>P</a:t>
            </a:r>
            <a:r>
              <a:rPr lang="en-US" sz="1800" baseline="-25000" dirty="0" err="1"/>
              <a:t>vo</a:t>
            </a:r>
            <a:r>
              <a:rPr lang="en-US" sz="1800" dirty="0"/>
              <a:t> and the angle </a:t>
            </a:r>
            <a:r>
              <a:rPr lang="en-US" sz="1800" dirty="0">
                <a:sym typeface="Symbol" panose="05050102010706020507" pitchFamily="18" charset="2"/>
              </a:rPr>
              <a:t>.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Symbol" panose="05050102010706020507" pitchFamily="18" charset="2"/>
              </a:rPr>
              <a:t>We will use UTM coordinates (units of meters) for the </a:t>
            </a:r>
            <a:r>
              <a:rPr lang="en-US" sz="1800" dirty="0" err="1">
                <a:sym typeface="Symbol" panose="05050102010706020507" pitchFamily="18" charset="2"/>
              </a:rPr>
              <a:t>x,y</a:t>
            </a:r>
            <a:r>
              <a:rPr lang="en-US" sz="1800" dirty="0">
                <a:sym typeface="Symbol" panose="05050102010706020507" pitchFamily="18" charset="2"/>
              </a:rPr>
              <a:t> coordinates of </a:t>
            </a:r>
            <a:r>
              <a:rPr lang="en-US" sz="1800" baseline="30000" dirty="0" err="1">
                <a:sym typeface="Symbol" panose="05050102010706020507" pitchFamily="18" charset="2"/>
              </a:rPr>
              <a:t>world</a:t>
            </a:r>
            <a:r>
              <a:rPr lang="en-US" sz="1800" b="1" dirty="0" err="1">
                <a:sym typeface="Symbol" panose="05050102010706020507" pitchFamily="18" charset="2"/>
              </a:rPr>
              <a:t>P</a:t>
            </a:r>
            <a:r>
              <a:rPr lang="en-US" sz="1800" baseline="-25000" dirty="0" err="1">
                <a:sym typeface="Symbol" panose="05050102010706020507" pitchFamily="18" charset="2"/>
              </a:rPr>
              <a:t>vo</a:t>
            </a:r>
            <a:r>
              <a:rPr lang="en-US" sz="1800" dirty="0">
                <a:sym typeface="Symbol" panose="05050102010706020507" pitchFamily="18" charset="2"/>
              </a:rPr>
              <a:t>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ym typeface="Symbol" panose="05050102010706020507" pitchFamily="18" charset="2"/>
              </a:rPr>
              <a:t>The angle  will be measured from the direction of </a:t>
            </a:r>
            <a:r>
              <a:rPr lang="en-US" sz="1800" b="1" dirty="0" err="1">
                <a:sym typeface="Symbol" panose="05050102010706020507" pitchFamily="18" charset="2"/>
              </a:rPr>
              <a:t>x</a:t>
            </a:r>
            <a:r>
              <a:rPr lang="en-US" sz="1800" baseline="-25000" dirty="0" err="1">
                <a:sym typeface="Symbol" panose="05050102010706020507" pitchFamily="18" charset="2"/>
              </a:rPr>
              <a:t>world</a:t>
            </a:r>
            <a:r>
              <a:rPr lang="en-US" sz="1800" b="1" dirty="0">
                <a:sym typeface="Symbol" panose="05050102010706020507" pitchFamily="18" charset="2"/>
              </a:rPr>
              <a:t> </a:t>
            </a:r>
            <a:r>
              <a:rPr lang="en-US" sz="1800" dirty="0">
                <a:sym typeface="Symbol" panose="05050102010706020507" pitchFamily="18" charset="2"/>
              </a:rPr>
              <a:t>to </a:t>
            </a:r>
            <a:r>
              <a:rPr lang="en-US" sz="1800" b="1" dirty="0" err="1">
                <a:sym typeface="Symbol" panose="05050102010706020507" pitchFamily="18" charset="2"/>
              </a:rPr>
              <a:t>x</a:t>
            </a:r>
            <a:r>
              <a:rPr lang="en-US" sz="1800" baseline="-25000" dirty="0" err="1">
                <a:sym typeface="Symbol" panose="05050102010706020507" pitchFamily="18" charset="2"/>
              </a:rPr>
              <a:t>veh</a:t>
            </a:r>
            <a:r>
              <a:rPr lang="en-US" sz="1800" dirty="0">
                <a:sym typeface="Symbol" panose="05050102010706020507" pitchFamily="18" charset="2"/>
              </a:rPr>
              <a:t> in a right-hand sense about </a:t>
            </a:r>
            <a:r>
              <a:rPr lang="en-US" sz="1800" b="1" dirty="0" err="1">
                <a:sym typeface="Symbol" panose="05050102010706020507" pitchFamily="18" charset="2"/>
              </a:rPr>
              <a:t>z</a:t>
            </a:r>
            <a:r>
              <a:rPr lang="en-US" sz="1800" baseline="-25000" dirty="0" err="1">
                <a:sym typeface="Symbol" panose="05050102010706020507" pitchFamily="18" charset="2"/>
              </a:rPr>
              <a:t>world</a:t>
            </a:r>
            <a:r>
              <a:rPr lang="en-US" sz="1800" dirty="0">
                <a:sym typeface="Symbol" panose="05050102010706020507" pitchFamily="18" charset="2"/>
              </a:rPr>
              <a:t>.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653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62B0D-859D-1924-6E52-D46A503A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B0B3-70F0-4493-A7F3-29266A5EA2F5}" type="slidenum">
              <a:rPr lang="en-US" smtClean="0"/>
              <a:t>12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7412B6-CD3B-0B5E-DF63-2F2D85536980}"/>
              </a:ext>
            </a:extLst>
          </p:cNvPr>
          <p:cNvSpPr txBox="1"/>
          <p:nvPr/>
        </p:nvSpPr>
        <p:spPr>
          <a:xfrm>
            <a:off x="79374" y="979828"/>
            <a:ext cx="808910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Some observations: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0A7148-4D9B-18B8-AADD-B1BBDA6D4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26543">
            <a:off x="7341386" y="304200"/>
            <a:ext cx="3829050" cy="6553200"/>
          </a:xfrm>
          <a:prstGeom prst="rect">
            <a:avLst/>
          </a:prstGeom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AA1B5C-18E0-2A37-1493-778EB665D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324518"/>
              </p:ext>
            </p:extLst>
          </p:nvPr>
        </p:nvGraphicFramePr>
        <p:xfrm>
          <a:off x="1745082" y="1158069"/>
          <a:ext cx="5592763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543120" imgH="2133360" progId="Equation.DSMT4">
                  <p:embed/>
                </p:oleObj>
              </mc:Choice>
              <mc:Fallback>
                <p:oleObj name="Equation" r:id="rId3" imgW="3543120" imgH="2133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CAA1B5C-18E0-2A37-1493-778EB665DC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45082" y="1158069"/>
                        <a:ext cx="5592763" cy="336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8906A30-B1F1-DCAC-37D4-8985F21DEF6A}"/>
              </a:ext>
            </a:extLst>
          </p:cNvPr>
          <p:cNvSpPr txBox="1"/>
          <p:nvPr/>
        </p:nvSpPr>
        <p:spPr>
          <a:xfrm>
            <a:off x="4407643" y="6361610"/>
            <a:ext cx="398057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direction vectors have no dimensions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01AA07-4552-D27B-A26B-E2D62112AAE7}"/>
              </a:ext>
            </a:extLst>
          </p:cNvPr>
          <p:cNvCxnSpPr>
            <a:cxnSpLocks/>
          </p:cNvCxnSpPr>
          <p:nvPr/>
        </p:nvCxnSpPr>
        <p:spPr>
          <a:xfrm rot="1326543" flipV="1">
            <a:off x="8737177" y="4058685"/>
            <a:ext cx="0" cy="1377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FCB0DE9-A6FE-A04D-5A39-09A4730F8C3E}"/>
              </a:ext>
            </a:extLst>
          </p:cNvPr>
          <p:cNvCxnSpPr>
            <a:cxnSpLocks/>
          </p:cNvCxnSpPr>
          <p:nvPr/>
        </p:nvCxnSpPr>
        <p:spPr>
          <a:xfrm rot="1326543" flipH="1">
            <a:off x="6843684" y="5180343"/>
            <a:ext cx="1493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4CBB363-9347-E141-B5F6-90EDDFECDD3A}"/>
              </a:ext>
            </a:extLst>
          </p:cNvPr>
          <p:cNvSpPr txBox="1"/>
          <p:nvPr/>
        </p:nvSpPr>
        <p:spPr>
          <a:xfrm rot="1326543">
            <a:off x="9064747" y="3817207"/>
            <a:ext cx="62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x</a:t>
            </a:r>
            <a:r>
              <a:rPr lang="en-US" sz="2400" baseline="-25000" dirty="0" err="1">
                <a:solidFill>
                  <a:srgbClr val="FFFF00"/>
                </a:solidFill>
              </a:rPr>
              <a:t>veh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A0118E9-77D0-B242-D907-41E85B9572E1}"/>
              </a:ext>
            </a:extLst>
          </p:cNvPr>
          <p:cNvSpPr txBox="1"/>
          <p:nvPr/>
        </p:nvSpPr>
        <p:spPr>
          <a:xfrm rot="1326543">
            <a:off x="7712865" y="5336373"/>
            <a:ext cx="62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y</a:t>
            </a:r>
            <a:r>
              <a:rPr lang="en-US" sz="2400" baseline="-25000" dirty="0" err="1">
                <a:solidFill>
                  <a:srgbClr val="FFFF00"/>
                </a:solidFill>
              </a:rPr>
              <a:t>veh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6E51AC-1C02-2915-2C68-DD9D136DC0F6}"/>
              </a:ext>
            </a:extLst>
          </p:cNvPr>
          <p:cNvSpPr txBox="1"/>
          <p:nvPr/>
        </p:nvSpPr>
        <p:spPr>
          <a:xfrm>
            <a:off x="9452511" y="4747660"/>
            <a:ext cx="29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Vehicle Coordinate System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CFEC5AF-8488-153E-1380-78A5D19D3946}"/>
              </a:ext>
            </a:extLst>
          </p:cNvPr>
          <p:cNvSpPr/>
          <p:nvPr/>
        </p:nvSpPr>
        <p:spPr>
          <a:xfrm>
            <a:off x="8327756" y="5425710"/>
            <a:ext cx="151685" cy="151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B8B6A7E-B141-7E7F-BAD0-905E12259063}"/>
              </a:ext>
            </a:extLst>
          </p:cNvPr>
          <p:cNvCxnSpPr>
            <a:cxnSpLocks/>
          </p:cNvCxnSpPr>
          <p:nvPr/>
        </p:nvCxnSpPr>
        <p:spPr>
          <a:xfrm>
            <a:off x="8477867" y="5501552"/>
            <a:ext cx="1865164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19685DDB-C7AF-CBDB-0403-E7E63D16730B}"/>
              </a:ext>
            </a:extLst>
          </p:cNvPr>
          <p:cNvSpPr/>
          <p:nvPr/>
        </p:nvSpPr>
        <p:spPr>
          <a:xfrm rot="1545944">
            <a:off x="7706065" y="4485379"/>
            <a:ext cx="1800996" cy="1212317"/>
          </a:xfrm>
          <a:prstGeom prst="arc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67990C-C1E0-AEE4-5ABF-02215B5441DE}"/>
              </a:ext>
            </a:extLst>
          </p:cNvPr>
          <p:cNvSpPr txBox="1"/>
          <p:nvPr/>
        </p:nvSpPr>
        <p:spPr>
          <a:xfrm>
            <a:off x="8355450" y="5534379"/>
            <a:ext cx="54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</a:t>
            </a:r>
            <a:r>
              <a:rPr lang="en-US" sz="2400" baseline="-25000" dirty="0" err="1"/>
              <a:t>vo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1EB6F-8A76-A49B-1C6B-C2FE85805322}"/>
              </a:ext>
            </a:extLst>
          </p:cNvPr>
          <p:cNvSpPr txBox="1"/>
          <p:nvPr/>
        </p:nvSpPr>
        <p:spPr>
          <a:xfrm>
            <a:off x="9141805" y="442469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</a:t>
            </a:r>
            <a:endParaRPr lang="en-US" sz="2400" dirty="0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B52AD59E-C2F2-E3D5-5A9F-AAE08181794C}"/>
              </a:ext>
            </a:extLst>
          </p:cNvPr>
          <p:cNvCxnSpPr>
            <a:cxnSpLocks/>
          </p:cNvCxnSpPr>
          <p:nvPr/>
        </p:nvCxnSpPr>
        <p:spPr>
          <a:xfrm>
            <a:off x="1517497" y="6470772"/>
            <a:ext cx="22453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88CF8D66-87AF-E403-C8B5-3C538264C606}"/>
              </a:ext>
            </a:extLst>
          </p:cNvPr>
          <p:cNvCxnSpPr>
            <a:cxnSpLocks/>
          </p:cNvCxnSpPr>
          <p:nvPr/>
        </p:nvCxnSpPr>
        <p:spPr>
          <a:xfrm flipV="1">
            <a:off x="1517497" y="4278937"/>
            <a:ext cx="0" cy="2173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EEFA190C-BB2D-6AFD-2CCC-75A7752BB286}"/>
              </a:ext>
            </a:extLst>
          </p:cNvPr>
          <p:cNvSpPr txBox="1"/>
          <p:nvPr/>
        </p:nvSpPr>
        <p:spPr>
          <a:xfrm>
            <a:off x="3519017" y="590765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x</a:t>
            </a:r>
            <a:r>
              <a:rPr lang="en-US" sz="2400" baseline="-25000" dirty="0" err="1">
                <a:latin typeface="+mn-lt"/>
              </a:rPr>
              <a:t>world</a:t>
            </a:r>
            <a:endParaRPr lang="en-US" sz="2400" dirty="0">
              <a:latin typeface="+mn-lt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CACF6E4-B511-ED85-1902-141D376CB027}"/>
              </a:ext>
            </a:extLst>
          </p:cNvPr>
          <p:cNvSpPr txBox="1"/>
          <p:nvPr/>
        </p:nvSpPr>
        <p:spPr>
          <a:xfrm>
            <a:off x="1517497" y="4139812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y</a:t>
            </a:r>
            <a:r>
              <a:rPr lang="en-US" sz="2400" baseline="-25000" dirty="0" err="1">
                <a:latin typeface="+mn-lt"/>
              </a:rPr>
              <a:t>world</a:t>
            </a:r>
            <a:endParaRPr lang="en-US" sz="2400" dirty="0">
              <a:latin typeface="+mn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EC09FF-2C7A-E2C2-067D-DDE9DAC9D19F}"/>
              </a:ext>
            </a:extLst>
          </p:cNvPr>
          <p:cNvSpPr txBox="1"/>
          <p:nvPr/>
        </p:nvSpPr>
        <p:spPr>
          <a:xfrm>
            <a:off x="2143291" y="5391153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World UTM Coordinate System</a:t>
            </a:r>
          </a:p>
        </p:txBody>
      </p:sp>
    </p:spTree>
    <p:extLst>
      <p:ext uri="{BB962C8B-B14F-4D97-AF65-F5344CB8AC3E}">
        <p14:creationId xmlns:p14="http://schemas.microsoft.com/office/powerpoint/2010/main" val="307559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62B0D-859D-1924-6E52-D46A503A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B0B3-70F0-4493-A7F3-29266A5EA2F5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EA937-65FD-D71A-022A-E1FCD427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26543">
            <a:off x="7351395" y="168275"/>
            <a:ext cx="3829050" cy="6553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1304A0-3229-53CA-03E7-6A1AD5D39532}"/>
              </a:ext>
            </a:extLst>
          </p:cNvPr>
          <p:cNvCxnSpPr>
            <a:cxnSpLocks/>
          </p:cNvCxnSpPr>
          <p:nvPr/>
        </p:nvCxnSpPr>
        <p:spPr>
          <a:xfrm rot="1326543" flipV="1">
            <a:off x="8747186" y="3922760"/>
            <a:ext cx="0" cy="1377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355860-A895-C1F7-5C83-77F27B963E55}"/>
              </a:ext>
            </a:extLst>
          </p:cNvPr>
          <p:cNvCxnSpPr>
            <a:cxnSpLocks/>
          </p:cNvCxnSpPr>
          <p:nvPr/>
        </p:nvCxnSpPr>
        <p:spPr>
          <a:xfrm rot="1326543" flipH="1">
            <a:off x="6853693" y="5044418"/>
            <a:ext cx="1493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22874E-9604-2B1D-A25B-38FA51F75C2F}"/>
              </a:ext>
            </a:extLst>
          </p:cNvPr>
          <p:cNvSpPr txBox="1"/>
          <p:nvPr/>
        </p:nvSpPr>
        <p:spPr>
          <a:xfrm rot="1326543">
            <a:off x="9074756" y="3681282"/>
            <a:ext cx="62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x</a:t>
            </a:r>
            <a:r>
              <a:rPr lang="en-US" sz="2400" baseline="-25000" dirty="0" err="1">
                <a:solidFill>
                  <a:srgbClr val="FFFF00"/>
                </a:solidFill>
              </a:rPr>
              <a:t>veh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3F6A9-3C18-2210-71DF-1E15A6803C5E}"/>
              </a:ext>
            </a:extLst>
          </p:cNvPr>
          <p:cNvSpPr txBox="1"/>
          <p:nvPr/>
        </p:nvSpPr>
        <p:spPr>
          <a:xfrm rot="1326543">
            <a:off x="7722874" y="5200448"/>
            <a:ext cx="62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y</a:t>
            </a:r>
            <a:r>
              <a:rPr lang="en-US" sz="2400" baseline="-25000" dirty="0" err="1">
                <a:solidFill>
                  <a:srgbClr val="FFFF00"/>
                </a:solidFill>
              </a:rPr>
              <a:t>veh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0E693-E068-5A99-8AE9-6B3743127796}"/>
              </a:ext>
            </a:extLst>
          </p:cNvPr>
          <p:cNvSpPr txBox="1"/>
          <p:nvPr/>
        </p:nvSpPr>
        <p:spPr>
          <a:xfrm>
            <a:off x="9462520" y="4611735"/>
            <a:ext cx="29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Vehicle Coordinate 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720C60-32E9-F398-E420-021CABD48842}"/>
              </a:ext>
            </a:extLst>
          </p:cNvPr>
          <p:cNvCxnSpPr>
            <a:cxnSpLocks/>
          </p:cNvCxnSpPr>
          <p:nvPr/>
        </p:nvCxnSpPr>
        <p:spPr>
          <a:xfrm>
            <a:off x="1625600" y="5994400"/>
            <a:ext cx="22453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483BEE-20BE-4660-B567-C686934FE2B4}"/>
              </a:ext>
            </a:extLst>
          </p:cNvPr>
          <p:cNvCxnSpPr>
            <a:cxnSpLocks/>
          </p:cNvCxnSpPr>
          <p:nvPr/>
        </p:nvCxnSpPr>
        <p:spPr>
          <a:xfrm flipV="1">
            <a:off x="1625600" y="3802565"/>
            <a:ext cx="0" cy="2173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9D8F44-D79D-09FD-1195-3EA59CC90430}"/>
              </a:ext>
            </a:extLst>
          </p:cNvPr>
          <p:cNvSpPr txBox="1"/>
          <p:nvPr/>
        </p:nvSpPr>
        <p:spPr>
          <a:xfrm>
            <a:off x="3979146" y="5744648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x</a:t>
            </a:r>
            <a:r>
              <a:rPr lang="en-US" sz="2400" baseline="-25000" dirty="0" err="1">
                <a:latin typeface="+mn-lt"/>
              </a:rPr>
              <a:t>world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38035-0456-1608-B4F5-F114D4037271}"/>
              </a:ext>
            </a:extLst>
          </p:cNvPr>
          <p:cNvSpPr txBox="1"/>
          <p:nvPr/>
        </p:nvSpPr>
        <p:spPr>
          <a:xfrm>
            <a:off x="1625600" y="3663440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y</a:t>
            </a:r>
            <a:r>
              <a:rPr lang="en-US" sz="2400" baseline="-25000" dirty="0" err="1">
                <a:latin typeface="+mn-lt"/>
              </a:rPr>
              <a:t>world</a:t>
            </a:r>
            <a:endParaRPr lang="en-US" sz="24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FF4D02-E322-B606-F755-BF1F08DFB808}"/>
              </a:ext>
            </a:extLst>
          </p:cNvPr>
          <p:cNvSpPr txBox="1"/>
          <p:nvPr/>
        </p:nvSpPr>
        <p:spPr>
          <a:xfrm>
            <a:off x="1602442" y="6169580"/>
            <a:ext cx="337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World UTM Coordinate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7412B6-CD3B-0B5E-DF63-2F2D85536980}"/>
              </a:ext>
            </a:extLst>
          </p:cNvPr>
          <p:cNvSpPr txBox="1"/>
          <p:nvPr/>
        </p:nvSpPr>
        <p:spPr>
          <a:xfrm>
            <a:off x="398775" y="968723"/>
            <a:ext cx="8089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Coordinate Transformation Problem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+mn-lt"/>
              </a:rPr>
              <a:t>given:</a:t>
            </a:r>
          </a:p>
          <a:p>
            <a:pPr>
              <a:spcBef>
                <a:spcPts val="900"/>
              </a:spcBef>
            </a:pPr>
            <a:endParaRPr lang="en-US" dirty="0">
              <a:latin typeface="+mn-lt"/>
            </a:endParaRPr>
          </a:p>
          <a:p>
            <a:pPr>
              <a:spcBef>
                <a:spcPts val="900"/>
              </a:spcBef>
            </a:pPr>
            <a:endParaRPr lang="en-US" dirty="0">
              <a:latin typeface="+mn-lt"/>
            </a:endParaRPr>
          </a:p>
          <a:p>
            <a:pPr>
              <a:spcBef>
                <a:spcPts val="900"/>
              </a:spcBef>
            </a:pPr>
            <a:r>
              <a:rPr lang="en-US" dirty="0">
                <a:latin typeface="+mn-lt"/>
              </a:rPr>
              <a:t>find: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208FEC-EAF8-B46C-0C2C-4BA521C8B111}"/>
              </a:ext>
            </a:extLst>
          </p:cNvPr>
          <p:cNvSpPr/>
          <p:nvPr/>
        </p:nvSpPr>
        <p:spPr>
          <a:xfrm>
            <a:off x="8337765" y="5289785"/>
            <a:ext cx="151685" cy="151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49FFCA-2F6E-BE88-BF9A-7AAC5A5698EB}"/>
              </a:ext>
            </a:extLst>
          </p:cNvPr>
          <p:cNvCxnSpPr>
            <a:cxnSpLocks/>
          </p:cNvCxnSpPr>
          <p:nvPr/>
        </p:nvCxnSpPr>
        <p:spPr>
          <a:xfrm>
            <a:off x="8487876" y="5365627"/>
            <a:ext cx="1865164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D5AD8CFC-3BFE-6522-DDA2-7F6F29C258D6}"/>
              </a:ext>
            </a:extLst>
          </p:cNvPr>
          <p:cNvSpPr/>
          <p:nvPr/>
        </p:nvSpPr>
        <p:spPr>
          <a:xfrm rot="1545944">
            <a:off x="7716074" y="4349454"/>
            <a:ext cx="1800996" cy="1212317"/>
          </a:xfrm>
          <a:prstGeom prst="arc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F2FA38-2872-D704-CE62-37821FBB0EFA}"/>
              </a:ext>
            </a:extLst>
          </p:cNvPr>
          <p:cNvSpPr txBox="1"/>
          <p:nvPr/>
        </p:nvSpPr>
        <p:spPr>
          <a:xfrm>
            <a:off x="8365459" y="5398454"/>
            <a:ext cx="54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</a:t>
            </a:r>
            <a:r>
              <a:rPr lang="en-US" sz="2400" baseline="-25000" dirty="0" err="1"/>
              <a:t>vo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50A049-C679-BD64-C44D-13BB854A22AE}"/>
              </a:ext>
            </a:extLst>
          </p:cNvPr>
          <p:cNvSpPr txBox="1"/>
          <p:nvPr/>
        </p:nvSpPr>
        <p:spPr>
          <a:xfrm>
            <a:off x="9151814" y="428877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</a:t>
            </a:r>
            <a:endParaRPr lang="en-US" sz="24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AA1B5C-18E0-2A37-1493-778EB665D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4279"/>
              </p:ext>
            </p:extLst>
          </p:nvPr>
        </p:nvGraphicFramePr>
        <p:xfrm>
          <a:off x="837796" y="1481478"/>
          <a:ext cx="561498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03440" imgH="711000" progId="Equation.DSMT4">
                  <p:embed/>
                </p:oleObj>
              </mc:Choice>
              <mc:Fallback>
                <p:oleObj name="Equation" r:id="rId3" imgW="3403440" imgH="711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CAA1B5C-18E0-2A37-1493-778EB665DC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7796" y="1481478"/>
                        <a:ext cx="5614987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25A34342-7F16-EE50-D233-B175BE61F6AF}"/>
              </a:ext>
            </a:extLst>
          </p:cNvPr>
          <p:cNvSpPr/>
          <p:nvPr/>
        </p:nvSpPr>
        <p:spPr>
          <a:xfrm>
            <a:off x="8983471" y="1337669"/>
            <a:ext cx="151685" cy="151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205856-2147-D87E-1F2B-7E1E65C47E41}"/>
              </a:ext>
            </a:extLst>
          </p:cNvPr>
          <p:cNvSpPr txBox="1"/>
          <p:nvPr/>
        </p:nvSpPr>
        <p:spPr>
          <a:xfrm>
            <a:off x="8338891" y="876004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8FBE4C1-70DF-73B4-5D96-6B85C5B3A1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186754"/>
              </p:ext>
            </p:extLst>
          </p:nvPr>
        </p:nvGraphicFramePr>
        <p:xfrm>
          <a:off x="976313" y="2584690"/>
          <a:ext cx="6492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241200" progId="Equation.DSMT4">
                  <p:embed/>
                </p:oleObj>
              </mc:Choice>
              <mc:Fallback>
                <p:oleObj name="Equation" r:id="rId5" imgW="39348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8FBE4C1-70DF-73B4-5D96-6B85C5B3A1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6313" y="2584690"/>
                        <a:ext cx="649287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BBDACB-4B3E-7E1C-FFE1-942A16BC46A7}"/>
              </a:ext>
            </a:extLst>
          </p:cNvPr>
          <p:cNvCxnSpPr>
            <a:cxnSpLocks/>
          </p:cNvCxnSpPr>
          <p:nvPr/>
        </p:nvCxnSpPr>
        <p:spPr>
          <a:xfrm flipV="1">
            <a:off x="8412589" y="1754155"/>
            <a:ext cx="1483389" cy="351266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25F90E-67F4-5565-8DE7-AE8177B2F594}"/>
              </a:ext>
            </a:extLst>
          </p:cNvPr>
          <p:cNvCxnSpPr>
            <a:cxnSpLocks/>
          </p:cNvCxnSpPr>
          <p:nvPr/>
        </p:nvCxnSpPr>
        <p:spPr>
          <a:xfrm>
            <a:off x="9118176" y="1452471"/>
            <a:ext cx="777802" cy="30168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04D5834-F504-63EE-00EF-A81DCDCE4083}"/>
              </a:ext>
            </a:extLst>
          </p:cNvPr>
          <p:cNvSpPr txBox="1"/>
          <p:nvPr/>
        </p:nvSpPr>
        <p:spPr>
          <a:xfrm rot="17582270">
            <a:off x="8816886" y="262225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2.5 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C20EB0E-E165-A9DC-D712-9335F46C735E}"/>
              </a:ext>
            </a:extLst>
          </p:cNvPr>
          <p:cNvSpPr txBox="1"/>
          <p:nvPr/>
        </p:nvSpPr>
        <p:spPr>
          <a:xfrm rot="1432858">
            <a:off x="9183587" y="90775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1.2 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14BC2B1-98CE-B7DB-8BCC-C61BEE881B6E}"/>
              </a:ext>
            </a:extLst>
          </p:cNvPr>
          <p:cNvCxnSpPr/>
          <p:nvPr/>
        </p:nvCxnSpPr>
        <p:spPr>
          <a:xfrm flipV="1">
            <a:off x="1625600" y="5365627"/>
            <a:ext cx="6666700" cy="61031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083ED28-A219-C9E9-63AB-D670687886CE}"/>
              </a:ext>
            </a:extLst>
          </p:cNvPr>
          <p:cNvCxnSpPr>
            <a:cxnSpLocks/>
            <a:stCxn id="21" idx="1"/>
          </p:cNvCxnSpPr>
          <p:nvPr/>
        </p:nvCxnSpPr>
        <p:spPr>
          <a:xfrm flipV="1">
            <a:off x="8359979" y="1447043"/>
            <a:ext cx="698053" cy="38649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69E22B1-6E42-1EB3-3492-531E5B47457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4373" y="3897227"/>
          <a:ext cx="1033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240" imgH="228600" progId="Equation.DSMT4">
                  <p:embed/>
                </p:oleObj>
              </mc:Choice>
              <mc:Fallback>
                <p:oleObj name="Equation" r:id="rId7" imgW="44424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69E22B1-6E42-1EB3-3492-531E5B4745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4373" y="3897227"/>
                        <a:ext cx="1033463" cy="533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E93050-FE26-62DB-FC40-194AD1AEBD5E}"/>
              </a:ext>
            </a:extLst>
          </p:cNvPr>
          <p:cNvCxnSpPr>
            <a:cxnSpLocks/>
          </p:cNvCxnSpPr>
          <p:nvPr/>
        </p:nvCxnSpPr>
        <p:spPr>
          <a:xfrm flipV="1">
            <a:off x="1647815" y="1505585"/>
            <a:ext cx="7261062" cy="44703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34BE9AB-B363-DE0A-048D-8C58057155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00053" y="2106156"/>
          <a:ext cx="974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34BE9AB-B363-DE0A-048D-8C58057155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00053" y="2106156"/>
                        <a:ext cx="974725" cy="533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21DF53B9-E6F2-3963-AD19-C73CDFC70A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4350" y="5593419"/>
          <a:ext cx="1003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21DF53B9-E6F2-3963-AD19-C73CDFC70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94350" y="5593419"/>
                        <a:ext cx="1003300" cy="533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3220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462B0D-859D-1924-6E52-D46A503AE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B0B3-70F0-4493-A7F3-29266A5EA2F5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AEA937-65FD-D71A-022A-E1FCD4279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26543">
            <a:off x="7351395" y="168275"/>
            <a:ext cx="3829050" cy="6553200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31304A0-3229-53CA-03E7-6A1AD5D39532}"/>
              </a:ext>
            </a:extLst>
          </p:cNvPr>
          <p:cNvCxnSpPr>
            <a:cxnSpLocks/>
          </p:cNvCxnSpPr>
          <p:nvPr/>
        </p:nvCxnSpPr>
        <p:spPr>
          <a:xfrm rot="1326543" flipV="1">
            <a:off x="8747186" y="3922760"/>
            <a:ext cx="0" cy="13779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4355860-A895-C1F7-5C83-77F27B963E55}"/>
              </a:ext>
            </a:extLst>
          </p:cNvPr>
          <p:cNvCxnSpPr>
            <a:cxnSpLocks/>
          </p:cNvCxnSpPr>
          <p:nvPr/>
        </p:nvCxnSpPr>
        <p:spPr>
          <a:xfrm rot="1326543" flipH="1">
            <a:off x="6853693" y="5044418"/>
            <a:ext cx="149352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22874E-9604-2B1D-A25B-38FA51F75C2F}"/>
              </a:ext>
            </a:extLst>
          </p:cNvPr>
          <p:cNvSpPr txBox="1"/>
          <p:nvPr/>
        </p:nvSpPr>
        <p:spPr>
          <a:xfrm rot="1326543">
            <a:off x="9074756" y="3681282"/>
            <a:ext cx="626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x</a:t>
            </a:r>
            <a:r>
              <a:rPr lang="en-US" sz="2400" baseline="-25000" dirty="0" err="1">
                <a:solidFill>
                  <a:srgbClr val="FFFF00"/>
                </a:solidFill>
              </a:rPr>
              <a:t>veh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53F6A9-3C18-2210-71DF-1E15A6803C5E}"/>
              </a:ext>
            </a:extLst>
          </p:cNvPr>
          <p:cNvSpPr txBox="1"/>
          <p:nvPr/>
        </p:nvSpPr>
        <p:spPr>
          <a:xfrm rot="1326543">
            <a:off x="7722874" y="5200448"/>
            <a:ext cx="6269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y</a:t>
            </a:r>
            <a:r>
              <a:rPr lang="en-US" sz="2400" baseline="-25000" dirty="0" err="1">
                <a:solidFill>
                  <a:srgbClr val="FFFF00"/>
                </a:solidFill>
              </a:rPr>
              <a:t>veh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60E693-E068-5A99-8AE9-6B3743127796}"/>
              </a:ext>
            </a:extLst>
          </p:cNvPr>
          <p:cNvSpPr txBox="1"/>
          <p:nvPr/>
        </p:nvSpPr>
        <p:spPr>
          <a:xfrm>
            <a:off x="9462520" y="4611735"/>
            <a:ext cx="2954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Vehicle Coordinate 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720C60-32E9-F398-E420-021CABD48842}"/>
              </a:ext>
            </a:extLst>
          </p:cNvPr>
          <p:cNvCxnSpPr>
            <a:cxnSpLocks/>
          </p:cNvCxnSpPr>
          <p:nvPr/>
        </p:nvCxnSpPr>
        <p:spPr>
          <a:xfrm>
            <a:off x="1625600" y="5994400"/>
            <a:ext cx="224536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483BEE-20BE-4660-B567-C686934FE2B4}"/>
              </a:ext>
            </a:extLst>
          </p:cNvPr>
          <p:cNvCxnSpPr>
            <a:cxnSpLocks/>
          </p:cNvCxnSpPr>
          <p:nvPr/>
        </p:nvCxnSpPr>
        <p:spPr>
          <a:xfrm flipV="1">
            <a:off x="1625600" y="3802565"/>
            <a:ext cx="0" cy="217338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99D8F44-D79D-09FD-1195-3EA59CC90430}"/>
              </a:ext>
            </a:extLst>
          </p:cNvPr>
          <p:cNvSpPr txBox="1"/>
          <p:nvPr/>
        </p:nvSpPr>
        <p:spPr>
          <a:xfrm>
            <a:off x="3979146" y="5744648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x</a:t>
            </a:r>
            <a:r>
              <a:rPr lang="en-US" sz="2400" baseline="-25000" dirty="0" err="1">
                <a:latin typeface="+mn-lt"/>
              </a:rPr>
              <a:t>world</a:t>
            </a:r>
            <a:endParaRPr lang="en-US" sz="24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A38035-0456-1608-B4F5-F114D4037271}"/>
              </a:ext>
            </a:extLst>
          </p:cNvPr>
          <p:cNvSpPr txBox="1"/>
          <p:nvPr/>
        </p:nvSpPr>
        <p:spPr>
          <a:xfrm>
            <a:off x="1625600" y="3663440"/>
            <a:ext cx="84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+mn-lt"/>
              </a:rPr>
              <a:t>y</a:t>
            </a:r>
            <a:r>
              <a:rPr lang="en-US" sz="2400" baseline="-25000" dirty="0" err="1">
                <a:latin typeface="+mn-lt"/>
              </a:rPr>
              <a:t>world</a:t>
            </a:r>
            <a:endParaRPr lang="en-US" sz="2400" dirty="0">
              <a:latin typeface="+mn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FF4D02-E322-B606-F755-BF1F08DFB808}"/>
              </a:ext>
            </a:extLst>
          </p:cNvPr>
          <p:cNvSpPr txBox="1"/>
          <p:nvPr/>
        </p:nvSpPr>
        <p:spPr>
          <a:xfrm>
            <a:off x="1602442" y="6169580"/>
            <a:ext cx="280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World Coordinate System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7412B6-CD3B-0B5E-DF63-2F2D85536980}"/>
              </a:ext>
            </a:extLst>
          </p:cNvPr>
          <p:cNvSpPr txBox="1"/>
          <p:nvPr/>
        </p:nvSpPr>
        <p:spPr>
          <a:xfrm>
            <a:off x="134230" y="988909"/>
            <a:ext cx="80891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Coordinate Transformation Problem</a:t>
            </a:r>
          </a:p>
          <a:p>
            <a:pPr>
              <a:spcBef>
                <a:spcPts val="900"/>
              </a:spcBef>
            </a:pPr>
            <a:r>
              <a:rPr lang="en-US" dirty="0">
                <a:latin typeface="+mn-lt"/>
              </a:rPr>
              <a:t>given:</a:t>
            </a:r>
          </a:p>
          <a:p>
            <a:pPr>
              <a:spcBef>
                <a:spcPts val="900"/>
              </a:spcBef>
            </a:pPr>
            <a:endParaRPr lang="en-US" dirty="0">
              <a:latin typeface="+mn-lt"/>
            </a:endParaRPr>
          </a:p>
          <a:p>
            <a:pPr>
              <a:spcBef>
                <a:spcPts val="900"/>
              </a:spcBef>
            </a:pPr>
            <a:endParaRPr lang="en-US" dirty="0">
              <a:latin typeface="+mn-lt"/>
            </a:endParaRPr>
          </a:p>
          <a:p>
            <a:pPr>
              <a:spcBef>
                <a:spcPts val="900"/>
              </a:spcBef>
            </a:pPr>
            <a:r>
              <a:rPr lang="en-US" dirty="0">
                <a:latin typeface="+mn-lt"/>
              </a:rPr>
              <a:t>find: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0208FEC-EAF8-B46C-0C2C-4BA521C8B111}"/>
              </a:ext>
            </a:extLst>
          </p:cNvPr>
          <p:cNvSpPr/>
          <p:nvPr/>
        </p:nvSpPr>
        <p:spPr>
          <a:xfrm>
            <a:off x="8337765" y="5289785"/>
            <a:ext cx="151685" cy="151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349FFCA-2F6E-BE88-BF9A-7AAC5A5698EB}"/>
              </a:ext>
            </a:extLst>
          </p:cNvPr>
          <p:cNvCxnSpPr>
            <a:cxnSpLocks/>
          </p:cNvCxnSpPr>
          <p:nvPr/>
        </p:nvCxnSpPr>
        <p:spPr>
          <a:xfrm>
            <a:off x="8487876" y="5365627"/>
            <a:ext cx="1865164" cy="0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 26">
            <a:extLst>
              <a:ext uri="{FF2B5EF4-FFF2-40B4-BE49-F238E27FC236}">
                <a16:creationId xmlns:a16="http://schemas.microsoft.com/office/drawing/2014/main" id="{D5AD8CFC-3BFE-6522-DDA2-7F6F29C258D6}"/>
              </a:ext>
            </a:extLst>
          </p:cNvPr>
          <p:cNvSpPr/>
          <p:nvPr/>
        </p:nvSpPr>
        <p:spPr>
          <a:xfrm rot="1545944">
            <a:off x="7716074" y="4349454"/>
            <a:ext cx="1800996" cy="1212317"/>
          </a:xfrm>
          <a:prstGeom prst="arc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F2FA38-2872-D704-CE62-37821FBB0EFA}"/>
              </a:ext>
            </a:extLst>
          </p:cNvPr>
          <p:cNvSpPr txBox="1"/>
          <p:nvPr/>
        </p:nvSpPr>
        <p:spPr>
          <a:xfrm>
            <a:off x="8365459" y="5398454"/>
            <a:ext cx="543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</a:t>
            </a:r>
            <a:r>
              <a:rPr lang="en-US" sz="2400" baseline="-25000" dirty="0" err="1"/>
              <a:t>vo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50A049-C679-BD64-C44D-13BB854A22AE}"/>
              </a:ext>
            </a:extLst>
          </p:cNvPr>
          <p:cNvSpPr txBox="1"/>
          <p:nvPr/>
        </p:nvSpPr>
        <p:spPr>
          <a:xfrm>
            <a:off x="9151814" y="4288771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</a:t>
            </a:r>
            <a:endParaRPr lang="en-US" sz="24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AA1B5C-18E0-2A37-1493-778EB665DC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060917"/>
              </p:ext>
            </p:extLst>
          </p:nvPr>
        </p:nvGraphicFramePr>
        <p:xfrm>
          <a:off x="903476" y="1358245"/>
          <a:ext cx="5614987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03440" imgH="711000" progId="Equation.DSMT4">
                  <p:embed/>
                </p:oleObj>
              </mc:Choice>
              <mc:Fallback>
                <p:oleObj name="Equation" r:id="rId3" imgW="3403440" imgH="711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CAA1B5C-18E0-2A37-1493-778EB665DC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3476" y="1358245"/>
                        <a:ext cx="5614987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25A34342-7F16-EE50-D233-B175BE61F6AF}"/>
              </a:ext>
            </a:extLst>
          </p:cNvPr>
          <p:cNvSpPr/>
          <p:nvPr/>
        </p:nvSpPr>
        <p:spPr>
          <a:xfrm>
            <a:off x="8983471" y="1337669"/>
            <a:ext cx="151685" cy="15168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205856-2147-D87E-1F2B-7E1E65C47E41}"/>
              </a:ext>
            </a:extLst>
          </p:cNvPr>
          <p:cNvSpPr txBox="1"/>
          <p:nvPr/>
        </p:nvSpPr>
        <p:spPr>
          <a:xfrm>
            <a:off x="8338891" y="876004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8FBE4C1-70DF-73B4-5D96-6B85C5B3A1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948381"/>
              </p:ext>
            </p:extLst>
          </p:nvPr>
        </p:nvGraphicFramePr>
        <p:xfrm>
          <a:off x="887675" y="2608291"/>
          <a:ext cx="64928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241200" progId="Equation.DSMT4">
                  <p:embed/>
                </p:oleObj>
              </mc:Choice>
              <mc:Fallback>
                <p:oleObj name="Equation" r:id="rId5" imgW="393480" imgH="2412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8FBE4C1-70DF-73B4-5D96-6B85C5B3A1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7675" y="2608291"/>
                        <a:ext cx="649287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BBDACB-4B3E-7E1C-FFE1-942A16BC46A7}"/>
              </a:ext>
            </a:extLst>
          </p:cNvPr>
          <p:cNvCxnSpPr>
            <a:cxnSpLocks/>
          </p:cNvCxnSpPr>
          <p:nvPr/>
        </p:nvCxnSpPr>
        <p:spPr>
          <a:xfrm flipV="1">
            <a:off x="8412589" y="1754155"/>
            <a:ext cx="1483389" cy="3512660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725F90E-67F4-5565-8DE7-AE8177B2F594}"/>
              </a:ext>
            </a:extLst>
          </p:cNvPr>
          <p:cNvCxnSpPr>
            <a:cxnSpLocks/>
          </p:cNvCxnSpPr>
          <p:nvPr/>
        </p:nvCxnSpPr>
        <p:spPr>
          <a:xfrm>
            <a:off x="9118176" y="1452471"/>
            <a:ext cx="777802" cy="30168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C20EB0E-E165-A9DC-D712-9335F46C735E}"/>
              </a:ext>
            </a:extLst>
          </p:cNvPr>
          <p:cNvSpPr txBox="1"/>
          <p:nvPr/>
        </p:nvSpPr>
        <p:spPr>
          <a:xfrm rot="1432858">
            <a:off x="9183587" y="907757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1.2 m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14BC2B1-98CE-B7DB-8BCC-C61BEE881B6E}"/>
              </a:ext>
            </a:extLst>
          </p:cNvPr>
          <p:cNvCxnSpPr/>
          <p:nvPr/>
        </p:nvCxnSpPr>
        <p:spPr>
          <a:xfrm flipV="1">
            <a:off x="1625600" y="5365627"/>
            <a:ext cx="6666700" cy="610318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3083ED28-A219-C9E9-63AB-D670687886CE}"/>
              </a:ext>
            </a:extLst>
          </p:cNvPr>
          <p:cNvCxnSpPr>
            <a:cxnSpLocks/>
            <a:stCxn id="21" idx="1"/>
          </p:cNvCxnSpPr>
          <p:nvPr/>
        </p:nvCxnSpPr>
        <p:spPr>
          <a:xfrm flipV="1">
            <a:off x="8359979" y="1447043"/>
            <a:ext cx="698053" cy="386495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7519F34-B62D-C4C6-76F5-CE93BF5FED7B}"/>
              </a:ext>
            </a:extLst>
          </p:cNvPr>
          <p:cNvSpPr txBox="1"/>
          <p:nvPr/>
        </p:nvSpPr>
        <p:spPr>
          <a:xfrm>
            <a:off x="275883" y="5708279"/>
            <a:ext cx="983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sz="1600" dirty="0" err="1"/>
              <a:t>wo</a:t>
            </a:r>
            <a:r>
              <a:rPr lang="en-US" sz="1600" dirty="0" err="1">
                <a:sym typeface="Symbol" panose="05050102010706020507" pitchFamily="18" charset="2"/>
              </a:rPr>
              <a:t>Po</a:t>
            </a:r>
            <a:endParaRPr lang="en-US" dirty="0"/>
          </a:p>
        </p:txBody>
      </p: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69E22B1-6E42-1EB3-3492-531E5B4745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033973"/>
              </p:ext>
            </p:extLst>
          </p:nvPr>
        </p:nvGraphicFramePr>
        <p:xfrm>
          <a:off x="6096000" y="3248146"/>
          <a:ext cx="10334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240" imgH="228600" progId="Equation.DSMT4">
                  <p:embed/>
                </p:oleObj>
              </mc:Choice>
              <mc:Fallback>
                <p:oleObj name="Equation" r:id="rId7" imgW="44424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69E22B1-6E42-1EB3-3492-531E5B4745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3248146"/>
                        <a:ext cx="1033463" cy="533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3E93050-FE26-62DB-FC40-194AD1AEBD5E}"/>
              </a:ext>
            </a:extLst>
          </p:cNvPr>
          <p:cNvCxnSpPr>
            <a:cxnSpLocks/>
          </p:cNvCxnSpPr>
          <p:nvPr/>
        </p:nvCxnSpPr>
        <p:spPr>
          <a:xfrm flipV="1">
            <a:off x="1647815" y="1505585"/>
            <a:ext cx="7261062" cy="447036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E34BE9AB-B363-DE0A-048D-8C58057155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200053" y="2106156"/>
          <a:ext cx="9747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19040" imgH="228600" progId="Equation.DSMT4">
                  <p:embed/>
                </p:oleObj>
              </mc:Choice>
              <mc:Fallback>
                <p:oleObj name="Equation" r:id="rId9" imgW="419040" imgH="2286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E34BE9AB-B363-DE0A-048D-8C58057155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200053" y="2106156"/>
                        <a:ext cx="974725" cy="533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21DF53B9-E6F2-3963-AD19-C73CDFC70A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94350" y="5593419"/>
          <a:ext cx="1003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21DF53B9-E6F2-3963-AD19-C73CDFC70A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94350" y="5593419"/>
                        <a:ext cx="1003300" cy="533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D6953D7-E944-1AF4-4DCC-1CEE6DC2712F}"/>
              </a:ext>
            </a:extLst>
          </p:cNvPr>
          <p:cNvSpPr txBox="1"/>
          <p:nvPr/>
        </p:nvSpPr>
        <p:spPr>
          <a:xfrm rot="17582270">
            <a:off x="8816886" y="2622256"/>
            <a:ext cx="886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2.5 m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5387BD83-F976-787D-920A-BDD432DCA7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641364"/>
              </p:ext>
            </p:extLst>
          </p:nvPr>
        </p:nvGraphicFramePr>
        <p:xfrm>
          <a:off x="311825" y="3083636"/>
          <a:ext cx="5697368" cy="136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84400" imgH="711000" progId="Equation.DSMT4">
                  <p:embed/>
                </p:oleObj>
              </mc:Choice>
              <mc:Fallback>
                <p:oleObj name="Equation" r:id="rId13" imgW="2984400" imgH="7110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5387BD83-F976-787D-920A-BDD432DCA7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11825" y="3083636"/>
                        <a:ext cx="5697368" cy="136241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2834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AA90DAB-FBB4-8C9E-3FFC-993A097AA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135" y="3812995"/>
            <a:ext cx="5305698" cy="2724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AAB064-290B-581E-3E0E-627A475F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830434"/>
            <a:ext cx="10515600" cy="758594"/>
          </a:xfrm>
        </p:spPr>
        <p:txBody>
          <a:bodyPr>
            <a:normAutofit/>
          </a:bodyPr>
          <a:lstStyle/>
          <a:p>
            <a:r>
              <a:rPr lang="en-US" sz="3200" dirty="0"/>
              <a:t>GPS Nav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E824-4753-4331-1D31-E0AC83122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68" y="1380435"/>
            <a:ext cx="10515600" cy="534326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How to start the navigation process?</a:t>
            </a:r>
          </a:p>
          <a:p>
            <a:pPr lvl="1"/>
            <a:r>
              <a:rPr lang="en-US" dirty="0"/>
              <a:t>generate a text file that contains on each line:</a:t>
            </a:r>
          </a:p>
          <a:p>
            <a:pPr marL="914400" lvl="2" indent="0">
              <a:buNone/>
            </a:pPr>
            <a:r>
              <a:rPr lang="en-US" b="0" i="0" dirty="0">
                <a:solidFill>
                  <a:srgbClr val="24292F"/>
                </a:solidFill>
                <a:effectLst/>
              </a:rPr>
              <a:t>#ptx (m), </a:t>
            </a:r>
            <a:r>
              <a:rPr lang="en-US" b="0" i="0" dirty="0" err="1">
                <a:solidFill>
                  <a:srgbClr val="24292F"/>
                </a:solidFill>
                <a:effectLst/>
              </a:rPr>
              <a:t>pty</a:t>
            </a:r>
            <a:r>
              <a:rPr lang="en-US" b="0" i="0" dirty="0">
                <a:solidFill>
                  <a:srgbClr val="24292F"/>
                </a:solidFill>
                <a:effectLst/>
              </a:rPr>
              <a:t> (m), </a:t>
            </a:r>
            <a:r>
              <a:rPr lang="en-US" b="0" i="0" dirty="0" err="1">
                <a:solidFill>
                  <a:srgbClr val="24292F"/>
                </a:solidFill>
                <a:effectLst/>
              </a:rPr>
              <a:t>azim_deg</a:t>
            </a:r>
            <a:r>
              <a:rPr lang="en-US" b="0" i="0" dirty="0">
                <a:solidFill>
                  <a:srgbClr val="24292F"/>
                </a:solidFill>
                <a:effectLst/>
              </a:rPr>
              <a:t> (deg), state</a:t>
            </a:r>
          </a:p>
          <a:p>
            <a:pPr lvl="1"/>
            <a:r>
              <a:rPr lang="en-US" b="0" i="0" dirty="0">
                <a:solidFill>
                  <a:srgbClr val="24292F"/>
                </a:solidFill>
                <a:effectLst/>
              </a:rPr>
              <a:t>this is a series of desired poses to move through</a:t>
            </a:r>
          </a:p>
          <a:p>
            <a:pPr lvl="2"/>
            <a:r>
              <a:rPr lang="en-US" dirty="0">
                <a:solidFill>
                  <a:srgbClr val="24292F"/>
                </a:solidFill>
              </a:rPr>
              <a:t>a pose is a position and orientation, i.e. (</a:t>
            </a:r>
            <a:r>
              <a:rPr lang="en-US" i="1" dirty="0" err="1">
                <a:solidFill>
                  <a:srgbClr val="24292F"/>
                </a:solidFill>
              </a:rPr>
              <a:t>x</a:t>
            </a:r>
            <a:r>
              <a:rPr lang="en-US" dirty="0" err="1">
                <a:solidFill>
                  <a:srgbClr val="24292F"/>
                </a:solidFill>
              </a:rPr>
              <a:t>,</a:t>
            </a:r>
            <a:r>
              <a:rPr lang="en-US" i="1" dirty="0" err="1">
                <a:solidFill>
                  <a:srgbClr val="24292F"/>
                </a:solidFill>
              </a:rPr>
              <a:t>y</a:t>
            </a:r>
            <a:r>
              <a:rPr lang="en-US" dirty="0">
                <a:solidFill>
                  <a:srgbClr val="24292F"/>
                </a:solidFill>
              </a:rPr>
              <a:t>) cords of vehicle origin point and orientation angle </a:t>
            </a:r>
            <a:r>
              <a:rPr lang="el-GR" dirty="0">
                <a:solidFill>
                  <a:srgbClr val="24292F"/>
                </a:solidFill>
                <a:cs typeface="Times New Roman" panose="02020603050405020304" pitchFamily="18" charset="0"/>
              </a:rPr>
              <a:t>θ</a:t>
            </a:r>
            <a:endParaRPr lang="en-US" dirty="0">
              <a:solidFill>
                <a:srgbClr val="24292F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b="0" i="0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  <a:t>can generate a pose in Google Earth by selecting two points</a:t>
            </a:r>
          </a:p>
          <a:p>
            <a:pPr lvl="2"/>
            <a:r>
              <a:rPr lang="en-US" dirty="0">
                <a:solidFill>
                  <a:srgbClr val="24292F"/>
                </a:solidFill>
                <a:cs typeface="Times New Roman" panose="02020603050405020304" pitchFamily="18" charset="0"/>
              </a:rPr>
              <a:t>first point is the desired position of the vehicle origin point</a:t>
            </a:r>
          </a:p>
          <a:p>
            <a:pPr lvl="2"/>
            <a:r>
              <a:rPr lang="en-US" dirty="0">
                <a:solidFill>
                  <a:srgbClr val="24292F"/>
                </a:solidFill>
                <a:cs typeface="Times New Roman" panose="02020603050405020304" pitchFamily="18" charset="0"/>
              </a:rPr>
              <a:t>the line from the first to the second point will define the desired orientation, i.e. </a:t>
            </a:r>
            <a:r>
              <a:rPr lang="el-GR" dirty="0">
                <a:solidFill>
                  <a:srgbClr val="24292F"/>
                </a:solidFill>
                <a:cs typeface="Times New Roman" panose="02020603050405020304" pitchFamily="18" charset="0"/>
              </a:rPr>
              <a:t>θ</a:t>
            </a:r>
            <a:endParaRPr lang="en-US" dirty="0">
              <a:solidFill>
                <a:srgbClr val="24292F"/>
              </a:solidFill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solidFill>
                  <a:srgbClr val="24292F"/>
                </a:solidFill>
                <a:cs typeface="Times New Roman" panose="02020603050405020304" pitchFamily="18" charset="0"/>
              </a:rPr>
              <a:t>save the path file as a .</a:t>
            </a:r>
            <a:r>
              <a:rPr lang="en-US" dirty="0" err="1">
                <a:solidFill>
                  <a:srgbClr val="24292F"/>
                </a:solidFill>
                <a:cs typeface="Times New Roman" panose="02020603050405020304" pitchFamily="18" charset="0"/>
              </a:rPr>
              <a:t>kml</a:t>
            </a:r>
            <a:r>
              <a:rPr lang="en-US" dirty="0">
                <a:solidFill>
                  <a:srgbClr val="24292F"/>
                </a:solidFill>
                <a:cs typeface="Times New Roman" panose="02020603050405020304" pitchFamily="18" charset="0"/>
              </a:rPr>
              <a:t> file</a:t>
            </a:r>
          </a:p>
          <a:p>
            <a:pPr lvl="2"/>
            <a:r>
              <a:rPr lang="en-US" b="0" i="0" dirty="0">
                <a:solidFill>
                  <a:srgbClr val="24292F"/>
                </a:solidFill>
                <a:effectLst/>
              </a:rPr>
              <a:t>longitude, latitude, elevation can be</a:t>
            </a:r>
            <a:br>
              <a:rPr lang="en-US" b="0" i="0" dirty="0">
                <a:solidFill>
                  <a:srgbClr val="24292F"/>
                </a:solidFill>
                <a:effectLst/>
              </a:rPr>
            </a:br>
            <a:r>
              <a:rPr lang="en-US" b="0" i="0" dirty="0">
                <a:solidFill>
                  <a:srgbClr val="24292F"/>
                </a:solidFill>
                <a:effectLst/>
              </a:rPr>
              <a:t>obtained from the file</a:t>
            </a:r>
          </a:p>
          <a:p>
            <a:pPr lvl="2"/>
            <a:r>
              <a:rPr lang="en-US" strike="sngStrike" dirty="0">
                <a:solidFill>
                  <a:srgbClr val="24292F"/>
                </a:solidFill>
              </a:rPr>
              <a:t>need to do some Excel ‘magic’ to get</a:t>
            </a:r>
            <a:br>
              <a:rPr lang="en-US" strike="sngStrike" dirty="0">
                <a:solidFill>
                  <a:srgbClr val="24292F"/>
                </a:solidFill>
              </a:rPr>
            </a:br>
            <a:r>
              <a:rPr lang="en-US" strike="sngStrike" dirty="0">
                <a:solidFill>
                  <a:srgbClr val="24292F"/>
                </a:solidFill>
              </a:rPr>
              <a:t>a text file that has </a:t>
            </a:r>
            <a:r>
              <a:rPr lang="en-US" i="1" strike="sngStrike" dirty="0">
                <a:solidFill>
                  <a:srgbClr val="24292F"/>
                </a:solidFill>
              </a:rPr>
              <a:t>x</a:t>
            </a:r>
            <a:r>
              <a:rPr lang="en-US" strike="sngStrike" dirty="0">
                <a:solidFill>
                  <a:srgbClr val="24292F"/>
                </a:solidFill>
              </a:rPr>
              <a:t>, </a:t>
            </a:r>
            <a:r>
              <a:rPr lang="en-US" i="1" strike="sngStrike" dirty="0">
                <a:solidFill>
                  <a:srgbClr val="24292F"/>
                </a:solidFill>
              </a:rPr>
              <a:t>y</a:t>
            </a:r>
            <a:r>
              <a:rPr lang="en-US" strike="sngStrike" dirty="0">
                <a:solidFill>
                  <a:srgbClr val="24292F"/>
                </a:solidFill>
              </a:rPr>
              <a:t> in UTM on each line</a:t>
            </a:r>
          </a:p>
          <a:p>
            <a:pPr lvl="3"/>
            <a:r>
              <a:rPr lang="en-US" strike="sngStrike" dirty="0">
                <a:solidFill>
                  <a:srgbClr val="24292F"/>
                </a:solidFill>
              </a:rPr>
              <a:t>notepad ++ with find/replace</a:t>
            </a:r>
          </a:p>
          <a:p>
            <a:pPr lvl="3"/>
            <a:r>
              <a:rPr lang="en-US" strike="sngStrike" dirty="0">
                <a:solidFill>
                  <a:srgbClr val="24292F"/>
                </a:solidFill>
              </a:rPr>
              <a:t>web site transform to UTM</a:t>
            </a:r>
          </a:p>
          <a:p>
            <a:pPr lvl="2"/>
            <a:r>
              <a:rPr lang="en-US" b="0" i="0" strike="sngStrike" dirty="0">
                <a:solidFill>
                  <a:srgbClr val="24292F"/>
                </a:solidFill>
                <a:effectLst/>
              </a:rPr>
              <a:t>more ‘magic’ to get </a:t>
            </a:r>
            <a:r>
              <a:rPr lang="en-US" b="0" i="0" strike="sngStrike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  <a:t>θ from adjacent</a:t>
            </a:r>
            <a:br>
              <a:rPr lang="en-US" b="0" i="0" strike="sngStrike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</a:br>
            <a:r>
              <a:rPr lang="en-US" b="0" i="0" strike="sngStrike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  <a:t>pair of points</a:t>
            </a:r>
          </a:p>
          <a:p>
            <a:pPr lvl="3"/>
            <a:r>
              <a:rPr lang="en-US" strike="sngStrike" dirty="0">
                <a:solidFill>
                  <a:srgbClr val="24292F"/>
                </a:solidFill>
                <a:cs typeface="Times New Roman" panose="02020603050405020304" pitchFamily="18" charset="0"/>
              </a:rPr>
              <a:t>excel manipulations</a:t>
            </a:r>
          </a:p>
          <a:p>
            <a:pPr lvl="3"/>
            <a:r>
              <a:rPr lang="en-US" b="0" i="0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  <a:t>save a csv file with </a:t>
            </a:r>
            <a:r>
              <a:rPr lang="en-US" b="0" i="1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  <a:t>x</a:t>
            </a:r>
            <a:r>
              <a:rPr lang="en-US" b="0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US" b="0" i="1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  <a:t>y</a:t>
            </a:r>
            <a:r>
              <a:rPr lang="en-US" b="0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l-GR" b="0" i="1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  <a:t>θ</a:t>
            </a:r>
            <a:r>
              <a:rPr lang="en-US" b="0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  <a:t>, </a:t>
            </a:r>
            <a:r>
              <a:rPr lang="en-US" b="0" i="1" dirty="0">
                <a:solidFill>
                  <a:srgbClr val="24292F"/>
                </a:solidFill>
                <a:effectLst/>
                <a:cs typeface="Times New Roman" panose="02020603050405020304" pitchFamily="18" charset="0"/>
              </a:rPr>
              <a:t>state</a:t>
            </a:r>
            <a:endParaRPr lang="en-US" b="0" i="1" dirty="0">
              <a:solidFill>
                <a:srgbClr val="24292F"/>
              </a:solidFill>
              <a:effectLst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19203-2152-0FFD-1A84-694AA951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9412A-5BF8-2B0C-D48F-5CB1414CA13C}"/>
              </a:ext>
            </a:extLst>
          </p:cNvPr>
          <p:cNvSpPr txBox="1"/>
          <p:nvPr/>
        </p:nvSpPr>
        <p:spPr>
          <a:xfrm>
            <a:off x="7449756" y="5987726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Start Pose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A220E-8428-68DE-8A2F-648F6E8130A9}"/>
              </a:ext>
            </a:extLst>
          </p:cNvPr>
          <p:cNvSpPr txBox="1"/>
          <p:nvPr/>
        </p:nvSpPr>
        <p:spPr>
          <a:xfrm>
            <a:off x="8804602" y="626546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End Pose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AC5C07-ED9C-5474-B4EE-89F0EFBDEBAD}"/>
              </a:ext>
            </a:extLst>
          </p:cNvPr>
          <p:cNvCxnSpPr>
            <a:cxnSpLocks/>
          </p:cNvCxnSpPr>
          <p:nvPr/>
        </p:nvCxnSpPr>
        <p:spPr>
          <a:xfrm flipV="1">
            <a:off x="8206449" y="5738864"/>
            <a:ext cx="520885" cy="3355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8883EF-C9C7-EAC8-9B2A-704AE06F9120}"/>
              </a:ext>
            </a:extLst>
          </p:cNvPr>
          <p:cNvCxnSpPr>
            <a:cxnSpLocks/>
          </p:cNvCxnSpPr>
          <p:nvPr/>
        </p:nvCxnSpPr>
        <p:spPr>
          <a:xfrm flipH="1" flipV="1">
            <a:off x="9016360" y="5950367"/>
            <a:ext cx="211317" cy="484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2A70AF-5D84-AB62-2823-4C57FDB9F854}"/>
              </a:ext>
            </a:extLst>
          </p:cNvPr>
          <p:cNvSpPr txBox="1"/>
          <p:nvPr/>
        </p:nvSpPr>
        <p:spPr>
          <a:xfrm>
            <a:off x="6322151" y="3812995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Google Earth path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4EC4BC-1008-07B4-1AE3-80565FC6B201}"/>
              </a:ext>
            </a:extLst>
          </p:cNvPr>
          <p:cNvSpPr txBox="1"/>
          <p:nvPr/>
        </p:nvSpPr>
        <p:spPr>
          <a:xfrm>
            <a:off x="361950" y="5139011"/>
            <a:ext cx="6170148" cy="7232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python3 kml_to_route.py   </a:t>
            </a:r>
            <a:r>
              <a:rPr lang="en-US" dirty="0" err="1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mypath.kml</a:t>
            </a:r>
            <a:r>
              <a:rPr lang="en-US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   poses.csv</a:t>
            </a:r>
          </a:p>
          <a:p>
            <a:pPr algn="l" defTabSz="914400">
              <a:spcBef>
                <a:spcPts val="0"/>
              </a:spcBef>
              <a:spcAft>
                <a:spcPts val="600"/>
              </a:spcAft>
              <a:buClr>
                <a:srgbClr val="FA4616"/>
              </a:buClr>
              <a:buSzPct val="100000"/>
            </a:pPr>
            <a:r>
              <a:rPr lang="en-US" dirty="0">
                <a:solidFill>
                  <a:srgbClr val="326698"/>
                </a:solidFill>
                <a:latin typeface="+mn-lt"/>
                <a:ea typeface="MS PGothic" panose="020B0600070205080204" pitchFamily="34" charset="-128"/>
              </a:rPr>
              <a:t>python3 process_pose_list.py   poses.csv   path_segs.csv</a:t>
            </a:r>
          </a:p>
        </p:txBody>
      </p:sp>
    </p:spTree>
    <p:extLst>
      <p:ext uri="{BB962C8B-B14F-4D97-AF65-F5344CB8AC3E}">
        <p14:creationId xmlns:p14="http://schemas.microsoft.com/office/powerpoint/2010/main" val="849934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AA90DAB-FBB4-8C9E-3FFC-993A097AA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135" y="3899674"/>
            <a:ext cx="5305698" cy="2724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AAB064-290B-581E-3E0E-627A475FC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0901"/>
            <a:ext cx="10515600" cy="758594"/>
          </a:xfrm>
        </p:spPr>
        <p:txBody>
          <a:bodyPr>
            <a:normAutofit/>
          </a:bodyPr>
          <a:lstStyle/>
          <a:p>
            <a:r>
              <a:rPr lang="en-US" sz="3200" dirty="0"/>
              <a:t>GPS Nav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FE824-4753-4331-1D31-E0AC83122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568" y="1787006"/>
            <a:ext cx="10515600" cy="534326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/>
              <a:t>#Easting,Northing,theta (deg),state</a:t>
            </a:r>
          </a:p>
          <a:p>
            <a:pPr marL="457200" lvl="1" indent="0">
              <a:buNone/>
            </a:pPr>
            <a:r>
              <a:rPr lang="en-US" dirty="0"/>
              <a:t>368964.381,3280351.686,126.29,1</a:t>
            </a:r>
          </a:p>
          <a:p>
            <a:pPr marL="457200" lvl="1" indent="0">
              <a:buNone/>
            </a:pPr>
            <a:r>
              <a:rPr lang="en-US" dirty="0"/>
              <a:t>368958.905,3280364.326,116.02,1</a:t>
            </a:r>
          </a:p>
          <a:p>
            <a:pPr marL="457200" lvl="1" indent="0">
              <a:buNone/>
            </a:pPr>
            <a:r>
              <a:rPr lang="en-US" dirty="0"/>
              <a:t>368947.966,3280366.829,-167.45,1</a:t>
            </a:r>
          </a:p>
          <a:p>
            <a:pPr marL="457200" lvl="1" indent="0">
              <a:buNone/>
            </a:pPr>
            <a:r>
              <a:rPr lang="en-US" dirty="0"/>
              <a:t>368941.709,3280360.149,-96.23,1</a:t>
            </a:r>
          </a:p>
          <a:p>
            <a:pPr marL="457200" lvl="1" indent="0">
              <a:buNone/>
            </a:pPr>
            <a:r>
              <a:rPr lang="en-US" dirty="0"/>
              <a:t>368947.337,3280353.54,-24.52,1</a:t>
            </a:r>
          </a:p>
          <a:p>
            <a:pPr marL="457200" lvl="1" indent="0">
              <a:buNone/>
            </a:pPr>
            <a:r>
              <a:rPr lang="en-US" dirty="0"/>
              <a:t>368957.605,3280354.088,8.67,1</a:t>
            </a:r>
          </a:p>
          <a:p>
            <a:pPr marL="457200" lvl="1" indent="0">
              <a:buNone/>
            </a:pPr>
            <a:r>
              <a:rPr lang="en-US" dirty="0"/>
              <a:t>368966.361,3280359.5,41.56,1</a:t>
            </a:r>
          </a:p>
          <a:p>
            <a:pPr marL="457200" lvl="1" indent="0">
              <a:buNone/>
            </a:pPr>
            <a:r>
              <a:rPr lang="en-US" dirty="0"/>
              <a:t>368972.295,3280362.842,-9.84,1</a:t>
            </a:r>
          </a:p>
          <a:p>
            <a:pPr marL="457200" lvl="1" indent="0">
              <a:buNone/>
            </a:pPr>
            <a:r>
              <a:rPr lang="en-US" dirty="0"/>
              <a:t>368978.236,3280358.596,-78.99,1</a:t>
            </a:r>
          </a:p>
          <a:p>
            <a:pPr marL="457200" lvl="1" indent="0">
              <a:buNone/>
            </a:pPr>
            <a:r>
              <a:rPr lang="en-US" dirty="0"/>
              <a:t>368976.551,3280351.907,-136.78,1</a:t>
            </a:r>
          </a:p>
          <a:p>
            <a:pPr marL="457200" lvl="1" indent="0">
              <a:buNone/>
            </a:pPr>
            <a:r>
              <a:rPr lang="en-US" dirty="0"/>
              <a:t>368970.704,3280349.861,172.20,1</a:t>
            </a:r>
          </a:p>
          <a:p>
            <a:pPr marL="457200" lvl="1" indent="0">
              <a:buNone/>
            </a:pPr>
            <a:r>
              <a:rPr lang="en-US" dirty="0"/>
              <a:t>368967.284,3280350.395,155.50,1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19203-2152-0FFD-1A84-694AA951C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9412A-5BF8-2B0C-D48F-5CB1414CA13C}"/>
              </a:ext>
            </a:extLst>
          </p:cNvPr>
          <p:cNvSpPr txBox="1"/>
          <p:nvPr/>
        </p:nvSpPr>
        <p:spPr>
          <a:xfrm>
            <a:off x="7449756" y="6074405"/>
            <a:ext cx="1126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Start Pose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CA220E-8428-68DE-8A2F-648F6E8130A9}"/>
              </a:ext>
            </a:extLst>
          </p:cNvPr>
          <p:cNvSpPr txBox="1"/>
          <p:nvPr/>
        </p:nvSpPr>
        <p:spPr>
          <a:xfrm>
            <a:off x="8804602" y="6352143"/>
            <a:ext cx="103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End Pose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FAC5C07-ED9C-5474-B4EE-89F0EFBDEBAD}"/>
              </a:ext>
            </a:extLst>
          </p:cNvPr>
          <p:cNvCxnSpPr>
            <a:cxnSpLocks/>
          </p:cNvCxnSpPr>
          <p:nvPr/>
        </p:nvCxnSpPr>
        <p:spPr>
          <a:xfrm flipV="1">
            <a:off x="8206449" y="5738864"/>
            <a:ext cx="520885" cy="3355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8883EF-C9C7-EAC8-9B2A-704AE06F9120}"/>
              </a:ext>
            </a:extLst>
          </p:cNvPr>
          <p:cNvCxnSpPr>
            <a:cxnSpLocks/>
          </p:cNvCxnSpPr>
          <p:nvPr/>
        </p:nvCxnSpPr>
        <p:spPr>
          <a:xfrm flipH="1" flipV="1">
            <a:off x="9016360" y="5950367"/>
            <a:ext cx="211317" cy="484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82A70AF-5D84-AB62-2823-4C57FDB9F854}"/>
              </a:ext>
            </a:extLst>
          </p:cNvPr>
          <p:cNvSpPr txBox="1"/>
          <p:nvPr/>
        </p:nvSpPr>
        <p:spPr>
          <a:xfrm>
            <a:off x="6322151" y="3899674"/>
            <a:ext cx="1884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Google Earth path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F21ABF-1C5E-A924-331A-FF4D3FBAB7A2}"/>
              </a:ext>
            </a:extLst>
          </p:cNvPr>
          <p:cNvSpPr/>
          <p:nvPr/>
        </p:nvSpPr>
        <p:spPr>
          <a:xfrm rot="1457585">
            <a:off x="5703309" y="2085885"/>
            <a:ext cx="58145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will be our ‘starting’ file.</a:t>
            </a:r>
          </a:p>
        </p:txBody>
      </p:sp>
    </p:spTree>
    <p:extLst>
      <p:ext uri="{BB962C8B-B14F-4D97-AF65-F5344CB8AC3E}">
        <p14:creationId xmlns:p14="http://schemas.microsoft.com/office/powerpoint/2010/main" val="3628684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B7848C20-A5E5-4039-CCB5-1F9F6FAC43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2" b="19332"/>
          <a:stretch/>
        </p:blipFill>
        <p:spPr bwMode="auto">
          <a:xfrm>
            <a:off x="5806388" y="3342679"/>
            <a:ext cx="6029325" cy="339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BD245-0392-BBAF-52AF-8283E431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963994"/>
            <a:ext cx="10515600" cy="758594"/>
          </a:xfrm>
        </p:spPr>
        <p:txBody>
          <a:bodyPr/>
          <a:lstStyle/>
          <a:p>
            <a:r>
              <a:rPr lang="en-US" dirty="0">
                <a:solidFill>
                  <a:srgbClr val="0121A5"/>
                </a:solidFill>
              </a:rPr>
              <a:t>Next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114EE-E6DE-E8C7-B136-B4C45E95C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87" y="1722588"/>
            <a:ext cx="10515600" cy="473482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How do we measure the vehicle pose?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How do I make a ‘smooth continuous’ path through my list of poses?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How do I find the ‘closest pose’ on the path to my current pose?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chemeClr val="tx1"/>
                </a:solidFill>
              </a:rPr>
              <a:t>How do I command the steering (and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throttle) to ‘best’ follow the path?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AF445-D050-500E-82E5-17A1D944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17</a:t>
            </a:fld>
            <a:endParaRPr lang="en-US"/>
          </a:p>
        </p:txBody>
      </p:sp>
      <p:pic>
        <p:nvPicPr>
          <p:cNvPr id="1026" name="Picture 2" descr="video icon :: Olsen's For Healthy Animals">
            <a:hlinkClick r:id="rId3" action="ppaction://hlinkfile"/>
            <a:extLst>
              <a:ext uri="{FF2B5EF4-FFF2-40B4-BE49-F238E27FC236}">
                <a16:creationId xmlns:a16="http://schemas.microsoft.com/office/drawing/2014/main" id="{0B15E3FA-0ACA-C790-69AC-CCAAC6931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5374892"/>
            <a:ext cx="1022607" cy="103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88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CB93A4-EBD7-C205-2A43-0ED5870B5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2"/>
          <a:stretch/>
        </p:blipFill>
        <p:spPr>
          <a:xfrm>
            <a:off x="5486400" y="1091682"/>
            <a:ext cx="6338979" cy="56105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3CE97-DCFF-1858-1FC7-E9FA39345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22603"/>
            <a:ext cx="10515600" cy="758594"/>
          </a:xfrm>
        </p:spPr>
        <p:txBody>
          <a:bodyPr>
            <a:normAutofit/>
          </a:bodyPr>
          <a:lstStyle/>
          <a:p>
            <a:r>
              <a:rPr lang="en-US" sz="3200" dirty="0"/>
              <a:t>Problem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38039-2ABF-9B65-62B1-40D007A2C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18215"/>
            <a:ext cx="4648200" cy="50852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given:</a:t>
            </a:r>
          </a:p>
          <a:p>
            <a:pPr lvl="1"/>
            <a:r>
              <a:rPr lang="en-US" dirty="0"/>
              <a:t>latitude and longitude of four points</a:t>
            </a:r>
          </a:p>
          <a:p>
            <a:pPr lvl="1"/>
            <a:r>
              <a:rPr lang="en-US" dirty="0"/>
              <a:t>start and end location</a:t>
            </a:r>
          </a:p>
          <a:p>
            <a:r>
              <a:rPr lang="en-US" dirty="0"/>
              <a:t>perform the following: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navigate from the start location to within 2m of each of the points and then back to the start location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points can be visited in any order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bag data in order to create an </a:t>
            </a:r>
            <a:r>
              <a:rPr lang="en-US" i="1" dirty="0" err="1"/>
              <a:t>xy</a:t>
            </a:r>
            <a:r>
              <a:rPr lang="en-US" dirty="0"/>
              <a:t> plot (</a:t>
            </a:r>
            <a:r>
              <a:rPr lang="en-US" i="1" dirty="0"/>
              <a:t>x</a:t>
            </a:r>
            <a:r>
              <a:rPr lang="en-US" dirty="0"/>
              <a:t> is East and </a:t>
            </a:r>
            <a:r>
              <a:rPr lang="en-US" i="1" dirty="0"/>
              <a:t>y</a:t>
            </a:r>
            <a:r>
              <a:rPr lang="en-US" dirty="0"/>
              <a:t> is North) showing the start location, the four points and the motion path of the vehicle (could overlay into Google Earth) ; upload plot to Canvas 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upload your package package to Canvas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56D4-DBA8-147B-4F7C-2203A839A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5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38039-2ABF-9B65-62B1-40D007A2C6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675" y="1681197"/>
            <a:ext cx="4648200" cy="4175643"/>
          </a:xfrm>
        </p:spPr>
        <p:txBody>
          <a:bodyPr/>
          <a:lstStyle/>
          <a:p>
            <a:r>
              <a:rPr lang="en-US" dirty="0"/>
              <a:t>Task 1:</a:t>
            </a:r>
          </a:p>
          <a:p>
            <a:pPr lvl="1"/>
            <a:r>
              <a:rPr lang="en-US" dirty="0"/>
              <a:t>the start point and the other four points were selected graphically using Google Earth</a:t>
            </a:r>
          </a:p>
          <a:p>
            <a:pPr lvl="1"/>
            <a:r>
              <a:rPr lang="en-US" dirty="0"/>
              <a:t>how to get the coordinates of these points?</a:t>
            </a:r>
          </a:p>
          <a:p>
            <a:pPr lvl="1"/>
            <a:r>
              <a:rPr lang="en-US" dirty="0"/>
              <a:t>save and parse .</a:t>
            </a:r>
            <a:r>
              <a:rPr lang="en-US" dirty="0" err="1"/>
              <a:t>kml</a:t>
            </a:r>
            <a:r>
              <a:rPr lang="en-US" dirty="0"/>
              <a:t> file of point locations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3B16B-8DA3-B0EF-235C-1E91FC84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B93A4-EBD7-C205-2A43-0ED5870B53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2"/>
          <a:stretch/>
        </p:blipFill>
        <p:spPr>
          <a:xfrm>
            <a:off x="5486400" y="1091682"/>
            <a:ext cx="6338979" cy="5610513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8237CD6-A7C6-22F1-184B-7ED8C7C438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723003"/>
              </p:ext>
            </p:extLst>
          </p:nvPr>
        </p:nvGraphicFramePr>
        <p:xfrm>
          <a:off x="366621" y="4643504"/>
          <a:ext cx="4648200" cy="20015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61696">
                  <a:extLst>
                    <a:ext uri="{9D8B030D-6E8A-4147-A177-3AD203B41FA5}">
                      <a16:colId xmlns:a16="http://schemas.microsoft.com/office/drawing/2014/main" val="2439625438"/>
                    </a:ext>
                  </a:extLst>
                </a:gridCol>
                <a:gridCol w="1843252">
                  <a:extLst>
                    <a:ext uri="{9D8B030D-6E8A-4147-A177-3AD203B41FA5}">
                      <a16:colId xmlns:a16="http://schemas.microsoft.com/office/drawing/2014/main" val="470151956"/>
                    </a:ext>
                  </a:extLst>
                </a:gridCol>
                <a:gridCol w="1843252">
                  <a:extLst>
                    <a:ext uri="{9D8B030D-6E8A-4147-A177-3AD203B41FA5}">
                      <a16:colId xmlns:a16="http://schemas.microsoft.com/office/drawing/2014/main" val="2477010156"/>
                    </a:ext>
                  </a:extLst>
                </a:gridCol>
              </a:tblGrid>
              <a:tr h="3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point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latitude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longitude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18396474"/>
                  </a:ext>
                </a:extLst>
              </a:tr>
              <a:tr h="3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start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29.64617356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-82.35372189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190103918"/>
                  </a:ext>
                </a:extLst>
              </a:tr>
              <a:tr h="3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29.64638940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-82.35384503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423158088"/>
                  </a:ext>
                </a:extLst>
              </a:tr>
              <a:tr h="3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29.64630503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-82.35405655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3502134029"/>
                  </a:ext>
                </a:extLst>
              </a:tr>
              <a:tr h="3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29.64645891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-82.35412200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1071237372"/>
                  </a:ext>
                </a:extLst>
              </a:tr>
              <a:tr h="3335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29.64617282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-82.35411713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b"/>
                </a:tc>
                <a:extLst>
                  <a:ext uri="{0D108BD9-81ED-4DB2-BD59-A6C34878D82A}">
                    <a16:rowId xmlns:a16="http://schemas.microsoft.com/office/drawing/2014/main" val="2491222928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B80A8AEF-94BE-DCDF-1703-816C7EC65BEB}"/>
              </a:ext>
            </a:extLst>
          </p:cNvPr>
          <p:cNvSpPr txBox="1">
            <a:spLocks/>
          </p:cNvSpPr>
          <p:nvPr/>
        </p:nvSpPr>
        <p:spPr bwMode="auto">
          <a:xfrm>
            <a:off x="228600" y="922603"/>
            <a:ext cx="10515600" cy="75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i="0" kern="1200">
                <a:solidFill>
                  <a:schemeClr val="accent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bg1"/>
                </a:solidFill>
                <a:latin typeface="Rockwell" charset="0"/>
                <a:ea typeface="MS PGothic" panose="020B0600070205080204" pitchFamily="34" charset="-128"/>
                <a:cs typeface="MS PGothic" charset="0"/>
              </a:defRPr>
            </a:lvl5pPr>
            <a:lvl6pPr marL="3429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6pPr>
            <a:lvl7pPr marL="6858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7pPr>
            <a:lvl8pPr marL="10287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8pPr>
            <a:lvl9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2"/>
                </a:solidFill>
                <a:latin typeface="Rockwel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r>
              <a:rPr lang="en-US" sz="3200" dirty="0"/>
              <a:t>Problem Statement</a:t>
            </a:r>
          </a:p>
        </p:txBody>
      </p:sp>
    </p:spTree>
    <p:extLst>
      <p:ext uri="{BB962C8B-B14F-4D97-AF65-F5344CB8AC3E}">
        <p14:creationId xmlns:p14="http://schemas.microsoft.com/office/powerpoint/2010/main" val="56149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38FA-7FC9-303E-0D1E-EABB7AD4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949288"/>
            <a:ext cx="10515600" cy="758594"/>
          </a:xfrm>
        </p:spPr>
        <p:txBody>
          <a:bodyPr/>
          <a:lstStyle/>
          <a:p>
            <a:r>
              <a:rPr lang="en-US" sz="3200" dirty="0"/>
              <a:t>Coordinate</a:t>
            </a:r>
            <a:r>
              <a:rPr lang="en-US" dirty="0"/>
              <a:t>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9E0C0-394B-CDE6-39C0-8B98DCB11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538664"/>
          </a:xfrm>
        </p:spPr>
        <p:txBody>
          <a:bodyPr/>
          <a:lstStyle/>
          <a:p>
            <a:r>
              <a:rPr lang="en-US" dirty="0"/>
              <a:t>using the latitude/longitude coordinate data is awkward (for us) </a:t>
            </a:r>
          </a:p>
          <a:p>
            <a:r>
              <a:rPr lang="en-US" dirty="0"/>
              <a:t>we would like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i="1" dirty="0"/>
              <a:t>y</a:t>
            </a:r>
            <a:r>
              <a:rPr lang="en-US" dirty="0"/>
              <a:t> in units of meters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02F46-F722-22FC-1DB5-1854F30F7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CCF810AA-7A44-A64F-A7BF-07D143644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671"/>
          <a:stretch/>
        </p:blipFill>
        <p:spPr bwMode="auto">
          <a:xfrm>
            <a:off x="7189890" y="2046021"/>
            <a:ext cx="4382529" cy="479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8A3BEB-F40F-40F5-D6EA-E2591481E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404" y="2753187"/>
            <a:ext cx="4957439" cy="4060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F0171E-A541-E7DE-6D9F-EC070F4B2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5383943"/>
            <a:ext cx="1743165" cy="77156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09135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AF8A3A7-BF55-B279-52B2-3592ED73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61" y="945539"/>
            <a:ext cx="11234389" cy="788528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Universal Transverse Mercator (UTM) </a:t>
            </a:r>
            <a:r>
              <a:rPr lang="en-US" sz="3600" dirty="0"/>
              <a:t>Coordinates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40EFD-9305-74E4-ACD0-DB46C545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B0B3-70F0-4493-A7F3-29266A5EA2F5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807AA-F0E0-3FBB-F817-6D85B635C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" y="1906590"/>
            <a:ext cx="4943475" cy="47910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F23FC7-7BD3-B8BE-200F-46A9B225B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1734067"/>
            <a:ext cx="59055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34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440EFD-9305-74E4-ACD0-DB46C545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B0B3-70F0-4493-A7F3-29266A5EA2F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02B9D2-E620-20E3-8B44-93F035B6C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306" y="2570628"/>
            <a:ext cx="5724485" cy="34490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77ED09-434F-64AE-E2E6-AD5F56D94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906590"/>
            <a:ext cx="494347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116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05ADD1-CC91-0BF9-A781-5ACE80B3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CB0B3-70F0-4493-A7F3-29266A5EA2F5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7086A8-A9B6-D42D-4225-B6F6AF49E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701" y="1082627"/>
            <a:ext cx="7804598" cy="56150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5C3783-3611-3593-E227-A957DFD0C619}"/>
              </a:ext>
            </a:extLst>
          </p:cNvPr>
          <p:cNvSpPr txBox="1"/>
          <p:nvPr/>
        </p:nvSpPr>
        <p:spPr>
          <a:xfrm>
            <a:off x="2288575" y="4572955"/>
            <a:ext cx="4197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UTM coordinate system in Zone 17 R</a:t>
            </a:r>
          </a:p>
          <a:p>
            <a:pPr marL="284163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x axis will be East</a:t>
            </a:r>
          </a:p>
          <a:p>
            <a:pPr marL="284163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y axis will be North</a:t>
            </a:r>
          </a:p>
          <a:p>
            <a:pPr marL="284163" indent="-17462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+mn-lt"/>
              </a:rPr>
              <a:t>distance units are in meters</a:t>
            </a:r>
          </a:p>
          <a:p>
            <a:endParaRPr lang="en-US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0434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11B5A-D13F-0B02-51F6-4AB78DD88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860656"/>
            <a:ext cx="10515600" cy="758594"/>
          </a:xfrm>
        </p:spPr>
        <p:txBody>
          <a:bodyPr/>
          <a:lstStyle/>
          <a:p>
            <a:r>
              <a:rPr lang="en-US" sz="3200" dirty="0"/>
              <a:t>How</a:t>
            </a:r>
            <a:r>
              <a:rPr lang="en-US" dirty="0"/>
              <a:t> </a:t>
            </a:r>
            <a:r>
              <a:rPr lang="en-US" sz="3200" dirty="0"/>
              <a:t>to convert from </a:t>
            </a:r>
            <a:r>
              <a:rPr lang="en-US" sz="3200" dirty="0" err="1"/>
              <a:t>lat</a:t>
            </a:r>
            <a:r>
              <a:rPr lang="en-US" sz="3200" dirty="0"/>
              <a:t>/long to UTM?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FFECF-691E-5FF4-8C05-802D0BFF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841" y="1586545"/>
            <a:ext cx="10515600" cy="50852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Method 1</a:t>
            </a:r>
          </a:p>
          <a:p>
            <a:pPr lvl="1"/>
            <a:r>
              <a:rPr lang="en-US" dirty="0" err="1"/>
              <a:t>py</a:t>
            </a:r>
            <a:r>
              <a:rPr lang="en-US" dirty="0"/>
              <a:t> convert_to_UTM.py input_file.txt output_file.txt</a:t>
            </a:r>
          </a:p>
          <a:p>
            <a:pPr lvl="2"/>
            <a:r>
              <a:rPr lang="en-US" dirty="0"/>
              <a:t>input file has latitude and longitude separated by a comma on each line</a:t>
            </a:r>
          </a:p>
          <a:p>
            <a:pPr lvl="2"/>
            <a:r>
              <a:rPr lang="en-US" dirty="0"/>
              <a:t>output file will have Easting, Northing, Zone Number, and Zone letter on each line, separated by a comma</a:t>
            </a:r>
          </a:p>
          <a:p>
            <a:pPr lvl="2"/>
            <a:r>
              <a:rPr lang="en-US" dirty="0"/>
              <a:t>input file:</a:t>
            </a:r>
          </a:p>
          <a:p>
            <a:pPr marL="1371600" lvl="3" indent="0">
              <a:buNone/>
            </a:pPr>
            <a:r>
              <a:rPr lang="en-US" dirty="0"/>
              <a:t>29.6461735604169, -82.3537218948119</a:t>
            </a:r>
          </a:p>
          <a:p>
            <a:pPr marL="1371600" lvl="3" indent="0">
              <a:buNone/>
            </a:pPr>
            <a:r>
              <a:rPr lang="en-US" dirty="0"/>
              <a:t>29.6463893972471, -82.3538450308533</a:t>
            </a:r>
          </a:p>
          <a:p>
            <a:pPr marL="1371600" lvl="3" indent="0">
              <a:buNone/>
            </a:pPr>
            <a:r>
              <a:rPr lang="en-US" dirty="0"/>
              <a:t>29.6463050340523, -82.3540565509504</a:t>
            </a:r>
          </a:p>
          <a:p>
            <a:pPr marL="1371600" lvl="3" indent="0">
              <a:buNone/>
            </a:pPr>
            <a:r>
              <a:rPr lang="en-US" dirty="0"/>
              <a:t>29.6464589142567, -82.3541220000679</a:t>
            </a:r>
          </a:p>
          <a:p>
            <a:pPr marL="1371600" lvl="3" indent="0">
              <a:buNone/>
            </a:pPr>
            <a:r>
              <a:rPr lang="en-US" dirty="0"/>
              <a:t>29.6461728159732, -82.3541171317863</a:t>
            </a:r>
          </a:p>
          <a:p>
            <a:pPr lvl="2"/>
            <a:r>
              <a:rPr lang="en-US" dirty="0"/>
              <a:t>output file: (units of meters ; ‘too many’ significant figures)</a:t>
            </a:r>
          </a:p>
          <a:p>
            <a:pPr marL="1371600" lvl="3" indent="0">
              <a:buNone/>
            </a:pPr>
            <a:r>
              <a:rPr lang="pt-BR" dirty="0"/>
              <a:t>368969.70858622075 ,  3280345.325842864 ,  17 ,  R</a:t>
            </a:r>
          </a:p>
          <a:p>
            <a:pPr marL="1371600" lvl="3" indent="0">
              <a:buNone/>
            </a:pPr>
            <a:r>
              <a:rPr lang="pt-BR" dirty="0"/>
              <a:t>368958.06839763390 ,  3280369.383803328 ,  17 ,  R</a:t>
            </a:r>
          </a:p>
          <a:p>
            <a:pPr marL="1371600" lvl="3" indent="0">
              <a:buNone/>
            </a:pPr>
            <a:r>
              <a:rPr lang="pt-BR" dirty="0"/>
              <a:t>368937.48358735227 ,  3280360.274217328 ,  17 ,  R</a:t>
            </a:r>
          </a:p>
          <a:p>
            <a:pPr marL="1371600" lvl="3" indent="0">
              <a:buNone/>
            </a:pPr>
            <a:r>
              <a:rPr lang="pt-BR" dirty="0"/>
              <a:t>368931.34738749923 ,  3280377.4010046674 ,  17 ,  R</a:t>
            </a:r>
          </a:p>
          <a:p>
            <a:pPr marL="1371600" lvl="3" indent="0">
              <a:buNone/>
            </a:pPr>
            <a:r>
              <a:rPr lang="pt-BR" dirty="0"/>
              <a:t>368931.44793484730 ,  3280345.6906304797 ,  17 ,  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996B0-9F1E-CCB4-1390-99090958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11C7E-1674-1F3D-51CC-0D5C45849F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22"/>
          <a:stretch/>
        </p:blipFill>
        <p:spPr>
          <a:xfrm>
            <a:off x="8921568" y="4005167"/>
            <a:ext cx="3099113" cy="274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33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D9C42-D064-5890-BB7C-1981E376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5" y="897212"/>
            <a:ext cx="10515600" cy="758594"/>
          </a:xfrm>
        </p:spPr>
        <p:txBody>
          <a:bodyPr>
            <a:normAutofit/>
          </a:bodyPr>
          <a:lstStyle/>
          <a:p>
            <a:r>
              <a:rPr lang="en-US" sz="3200" dirty="0"/>
              <a:t>How to convert from </a:t>
            </a:r>
            <a:r>
              <a:rPr lang="en-US" sz="3200" dirty="0" err="1"/>
              <a:t>lat</a:t>
            </a:r>
            <a:r>
              <a:rPr lang="en-US" sz="3200" dirty="0"/>
              <a:t>/long to UTM?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9F0C0D-D67F-0DEC-1C87-42AAEB9F4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374"/>
            <a:ext cx="10515600" cy="4700589"/>
          </a:xfrm>
        </p:spPr>
        <p:txBody>
          <a:bodyPr/>
          <a:lstStyle/>
          <a:p>
            <a:r>
              <a:rPr lang="en-US" dirty="0"/>
              <a:t>Method 2 </a:t>
            </a:r>
            <a:r>
              <a:rPr lang="en-US" sz="2000" dirty="0">
                <a:hlinkClick r:id="rId2"/>
              </a:rPr>
              <a:t>http://www.zonums.com/online/coords/cotrans.php?module=13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B820B-A7DB-90EC-C292-9CE5C65D7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D27F-7DFC-4982-A1B4-A07B7E04BCE5}" type="slidenum">
              <a:rPr lang="en-US" smtClean="0"/>
              <a:t>9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FB28415-F11A-36F4-658F-047AE21209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22"/>
          <a:stretch/>
        </p:blipFill>
        <p:spPr>
          <a:xfrm>
            <a:off x="8921568" y="4005167"/>
            <a:ext cx="3099113" cy="27429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2C019D-AD3D-759B-44FD-CA2E9B4C8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8247" y="1928575"/>
            <a:ext cx="6915505" cy="4610337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43F3FDD4-540F-52D7-5B36-8614CC11653B}"/>
              </a:ext>
            </a:extLst>
          </p:cNvPr>
          <p:cNvSpPr/>
          <p:nvPr/>
        </p:nvSpPr>
        <p:spPr>
          <a:xfrm>
            <a:off x="7302844" y="4843848"/>
            <a:ext cx="716692" cy="3583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A85D80A4-8A5A-60ED-7438-B813F3321556}"/>
              </a:ext>
            </a:extLst>
          </p:cNvPr>
          <p:cNvSpPr/>
          <p:nvPr/>
        </p:nvSpPr>
        <p:spPr>
          <a:xfrm>
            <a:off x="9378738" y="4159600"/>
            <a:ext cx="716692" cy="3583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D4877A0-3881-1EDD-F31D-34EFBEB83632}"/>
              </a:ext>
            </a:extLst>
          </p:cNvPr>
          <p:cNvSpPr/>
          <p:nvPr/>
        </p:nvSpPr>
        <p:spPr>
          <a:xfrm>
            <a:off x="8837060" y="3382808"/>
            <a:ext cx="716692" cy="3583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DC315CAF-FCDA-50DA-3106-335FCDD9DB95}"/>
              </a:ext>
            </a:extLst>
          </p:cNvPr>
          <p:cNvSpPr/>
          <p:nvPr/>
        </p:nvSpPr>
        <p:spPr>
          <a:xfrm rot="19829025">
            <a:off x="8252254" y="2387135"/>
            <a:ext cx="716692" cy="35834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AF3C21-B36D-AC55-BB16-0036E4B3C90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9050" r="29265"/>
          <a:stretch/>
        </p:blipFill>
        <p:spPr>
          <a:xfrm>
            <a:off x="206013" y="4525625"/>
            <a:ext cx="3064421" cy="1968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5380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NE Theme Slide Deck">
  <a:themeElements>
    <a:clrScheme name="UF Engineering">
      <a:dk1>
        <a:srgbClr val="000000"/>
      </a:dk1>
      <a:lt1>
        <a:srgbClr val="FFFFFF"/>
      </a:lt1>
      <a:dk2>
        <a:srgbClr val="000C3E"/>
      </a:dk2>
      <a:lt2>
        <a:srgbClr val="6C9AC3"/>
      </a:lt2>
      <a:accent1>
        <a:srgbClr val="004B80"/>
      </a:accent1>
      <a:accent2>
        <a:srgbClr val="0020A5"/>
      </a:accent2>
      <a:accent3>
        <a:srgbClr val="FA4616"/>
      </a:accent3>
      <a:accent4>
        <a:srgbClr val="E18F41"/>
      </a:accent4>
      <a:accent5>
        <a:srgbClr val="326698"/>
      </a:accent5>
      <a:accent6>
        <a:srgbClr val="6C9AC3"/>
      </a:accent6>
      <a:hlink>
        <a:srgbClr val="FF462C"/>
      </a:hlink>
      <a:folHlink>
        <a:srgbClr val="FF7F3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529B"/>
        </a:solidFill>
        <a:ln>
          <a:noFill/>
        </a:ln>
      </a:spPr>
      <a:bodyPr rtlCol="0" anchor="ctr"/>
      <a:lstStyle>
        <a:defPPr algn="ctr">
          <a:defRPr spc="100" dirty="0" smtClean="0">
            <a:solidFill>
              <a:schemeClr val="bg1"/>
            </a:solidFill>
            <a:latin typeface="Helvetica Light" panose="020B0403020202020204" pitchFamily="34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228600" indent="-228600" algn="l" defTabSz="914400">
          <a:spcBef>
            <a:spcPts val="0"/>
          </a:spcBef>
          <a:spcAft>
            <a:spcPts val="600"/>
          </a:spcAft>
          <a:buClr>
            <a:srgbClr val="FA4616"/>
          </a:buClr>
          <a:buSzPct val="100000"/>
          <a:buFont typeface="Wingdings" pitchFamily="2" charset="2"/>
          <a:buChar char="§"/>
          <a:defRPr sz="1600" dirty="0" smtClean="0">
            <a:solidFill>
              <a:srgbClr val="326698"/>
            </a:solidFill>
            <a:latin typeface="Rockwell" panose="02060603020205020403" pitchFamily="18" charset="77"/>
            <a:ea typeface="MS PGothic" panose="020B0600070205080204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ML4930AV_intro_spring2023.pptx" id="{CCF03F18-CD25-4039-96E3-15AC9CC0C54E}" vid="{352DAA25-D0BF-4CA6-9074-3F09C603558E}"/>
    </a:ext>
  </a:extLst>
</a:theme>
</file>

<file path=ppt/theme/theme2.xml><?xml version="1.0" encoding="utf-8"?>
<a:theme xmlns:a="http://schemas.openxmlformats.org/drawingml/2006/main" name="cdc_simpl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ML4930AV_intro_spring2023.pptx" id="{CCF03F18-CD25-4039-96E3-15AC9CC0C54E}" vid="{01E23255-8ECC-46C4-88C7-F07850A83B7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EML4930AV_intro_spring2023</Template>
  <TotalTime>475</TotalTime>
  <Words>953</Words>
  <Application>Microsoft Office PowerPoint</Application>
  <PresentationFormat>Widescreen</PresentationFormat>
  <Paragraphs>182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Gentona Book</vt:lpstr>
      <vt:lpstr>Helvetica Light</vt:lpstr>
      <vt:lpstr>Quadon Medium</vt:lpstr>
      <vt:lpstr>Rockwell</vt:lpstr>
      <vt:lpstr>System Font Regular</vt:lpstr>
      <vt:lpstr>Wingdings</vt:lpstr>
      <vt:lpstr>PNE Theme Slide Deck</vt:lpstr>
      <vt:lpstr>cdc_simple 2</vt:lpstr>
      <vt:lpstr>Equation</vt:lpstr>
      <vt:lpstr>GPS Navigation</vt:lpstr>
      <vt:lpstr>Problem Statement</vt:lpstr>
      <vt:lpstr>PowerPoint Presentation</vt:lpstr>
      <vt:lpstr>Coordinate Systems</vt:lpstr>
      <vt:lpstr>Universal Transverse Mercator (UTM) Coordinates</vt:lpstr>
      <vt:lpstr>PowerPoint Presentation</vt:lpstr>
      <vt:lpstr>PowerPoint Presentation</vt:lpstr>
      <vt:lpstr>How to convert from lat/long to UTM?</vt:lpstr>
      <vt:lpstr>How to convert from lat/long to UTM?</vt:lpstr>
      <vt:lpstr>Coordinate Systems</vt:lpstr>
      <vt:lpstr>More about coordinate systems</vt:lpstr>
      <vt:lpstr>PowerPoint Presentation</vt:lpstr>
      <vt:lpstr>PowerPoint Presentation</vt:lpstr>
      <vt:lpstr>PowerPoint Presentation</vt:lpstr>
      <vt:lpstr>GPS Nav</vt:lpstr>
      <vt:lpstr>GPS Nav</vt:lpstr>
      <vt:lpstr>Next 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GPS Navigation</dc:title>
  <dc:creator>Crane, Carl</dc:creator>
  <cp:lastModifiedBy>Crane, Carl</cp:lastModifiedBy>
  <cp:revision>43</cp:revision>
  <dcterms:created xsi:type="dcterms:W3CDTF">2022-10-11T13:45:05Z</dcterms:created>
  <dcterms:modified xsi:type="dcterms:W3CDTF">2023-02-20T18:36:51Z</dcterms:modified>
</cp:coreProperties>
</file>