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  <p:sldMasterId id="2147483685" r:id="rId2"/>
  </p:sldMasterIdLst>
  <p:notesMasterIdLst>
    <p:notesMasterId r:id="rId15"/>
  </p:notesMasterIdLst>
  <p:sldIdLst>
    <p:sldId id="256" r:id="rId3"/>
    <p:sldId id="297" r:id="rId4"/>
    <p:sldId id="299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73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4616"/>
    <a:srgbClr val="004B80"/>
    <a:srgbClr val="E18F41"/>
    <a:srgbClr val="477D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189" autoAdjust="0"/>
  </p:normalViewPr>
  <p:slideViewPr>
    <p:cSldViewPr snapToGrid="0">
      <p:cViewPr varScale="1">
        <p:scale>
          <a:sx n="72" d="100"/>
          <a:sy n="72" d="100"/>
        </p:scale>
        <p:origin x="381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FDF37-8C01-4450-8876-D5FA12759C5A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E8835-EC9E-4AE4-AE2F-FAB072B2B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61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C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539"/>
            <a:ext cx="12190095" cy="68569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3509D3-A7F5-7649-A333-75B66BA657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6667" r="-16667"/>
          <a:stretch/>
        </p:blipFill>
        <p:spPr>
          <a:xfrm>
            <a:off x="-162839" y="576197"/>
            <a:ext cx="3504935" cy="6414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203B9E-A97D-C748-AEF5-9228E504D57F}"/>
              </a:ext>
            </a:extLst>
          </p:cNvPr>
          <p:cNvSpPr/>
          <p:nvPr/>
        </p:nvSpPr>
        <p:spPr>
          <a:xfrm>
            <a:off x="0" y="294640"/>
            <a:ext cx="3750365" cy="863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605E3FB-E947-7E4A-8955-F503A3B4C169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029549" y="4127675"/>
            <a:ext cx="10912863" cy="774700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20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492BAC4-9D24-B943-80CE-4C4AEB3AF605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029548" y="1528175"/>
            <a:ext cx="2720819" cy="626302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1400" b="0" i="0" u="none" strike="noStrike" kern="1200" cap="none" spc="15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Department of Mechanical and Aerospace Engineering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B8BB55D-56D9-B144-BB08-A5A1F2799BEC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1029549" y="2400477"/>
            <a:ext cx="10912863" cy="1653365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3600" b="1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with two lines</a:t>
            </a:r>
          </a:p>
        </p:txBody>
      </p:sp>
    </p:spTree>
    <p:extLst>
      <p:ext uri="{BB962C8B-B14F-4D97-AF65-F5344CB8AC3E}">
        <p14:creationId xmlns:p14="http://schemas.microsoft.com/office/powerpoint/2010/main" val="598887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3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or Title Card">
    <p:bg>
      <p:bgPr>
        <a:pattFill prst="ltDnDiag">
          <a:fgClr>
            <a:schemeClr val="tx1"/>
          </a:fgClr>
          <a:bgClr>
            <a:srgbClr val="0021A5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5996A17-1446-C84E-A95C-9E96A000F004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603281" y="3091070"/>
            <a:ext cx="6985439" cy="430314"/>
          </a:xfrm>
          <a:ln w="28575">
            <a:solidFill>
              <a:srgbClr val="FF4A21"/>
            </a:solidFill>
          </a:ln>
        </p:spPr>
        <p:txBody>
          <a:bodyPr rtlCol="0" anchor="ctr">
            <a:noAutofit/>
          </a:bodyPr>
          <a:lstStyle>
            <a:lvl1pPr marL="0" indent="0" algn="ctr">
              <a:buNone/>
              <a:defRPr kumimoji="0" sz="15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tona Book"/>
                <a:ea typeface="+mj-ea"/>
                <a:cs typeface="Gentona Book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SECTION OR TITLE CARD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977634-8D3A-5943-A1E6-E179BF436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4D6E4-1DA2-8A41-85D8-C7F206FB9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47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A69BA0-3F90-BF4C-94D4-BF7C7B69B1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32"/>
          <a:stretch/>
        </p:blipFill>
        <p:spPr>
          <a:xfrm>
            <a:off x="0" y="883394"/>
            <a:ext cx="12192000" cy="597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32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DBF4C9-1C58-23C2-5381-56DCBE74B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E0E3-9413-4027-BB29-A6AAF96B180A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B8E824-1705-2B04-A925-C64855711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DD4A6-532E-D554-B82A-514AA79F7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5CCA-E5E6-470D-858F-00859ADAF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4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C6B28-A694-4C5A-95F5-87D319FF7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10656C-B4E7-4B5C-8065-6EE24CDA09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240A4-65D8-41BB-A3E1-3C65DAE59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76984-C5DC-41DD-A9A4-4C013F7DA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D899D-8C94-4EC7-8C5F-CE590B0E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BB2948-0A4E-4E69-9577-EA26689DFE05}"/>
              </a:ext>
            </a:extLst>
          </p:cNvPr>
          <p:cNvSpPr/>
          <p:nvPr/>
        </p:nvSpPr>
        <p:spPr>
          <a:xfrm>
            <a:off x="838200" y="914400"/>
            <a:ext cx="10515600" cy="115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03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96B4F-FE63-4906-9DB7-EA183896D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956"/>
            <a:ext cx="10515600" cy="75859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FC12C-8505-4DE2-BD23-25907B3B0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1682"/>
            <a:ext cx="10515600" cy="508528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ED1FF-380B-4CBE-A7D7-B40CC1F32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43BEF-782F-4055-9897-51ED83684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3ECCD-A5FE-45FB-8837-2908C6A5F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FD3943-B84F-4B6B-8F2A-8E5458B51B1A}"/>
              </a:ext>
            </a:extLst>
          </p:cNvPr>
          <p:cNvCxnSpPr/>
          <p:nvPr/>
        </p:nvCxnSpPr>
        <p:spPr>
          <a:xfrm>
            <a:off x="838200" y="978354"/>
            <a:ext cx="10515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075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97E58-2A39-444A-B848-6E8417AA7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EF492-204F-4959-8907-10FCB9B98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CF17B-08B2-41FC-9332-4BCE8E8A7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9C547-A4A8-4614-A979-916F9C476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C2E51-4930-45FE-B5DA-9543934A6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63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0FEC3-6DB5-4CB0-A5FE-18A678428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AF3B5-3588-4AD4-9240-36DEAF146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44239"/>
            <a:ext cx="5181600" cy="47327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561C66-4BE1-4770-A4D9-421ABD29B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44239"/>
            <a:ext cx="5181600" cy="47327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D13F03-1433-4BA3-AB87-658584A1F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16BB29-9719-416E-8F54-72C4679B3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3589-6731-4414-BC8A-9689B6CDC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9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9EEFC-5085-4EBB-8701-5D7E94C15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8239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3233F3-ED27-4BC4-9E47-18D21393E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27124"/>
            <a:ext cx="5157787" cy="13779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A85766-F2C1-4752-A376-323D6EFD8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681428-9E8A-4703-A3F9-53F4C79A7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27124"/>
            <a:ext cx="5183188" cy="13779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C55816-4299-414C-8B15-A9AD5B2A1F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A58661-63AE-462F-93CF-49888F032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9DE3B1-77B6-41E7-B22F-803AD7DF2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DC8EAD-FA99-4040-899E-ABC9521F7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39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6689-5D59-4EEF-B100-751119268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451"/>
            <a:ext cx="10515600" cy="7885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8F6235-0962-47DB-B332-3A324B9E9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439224-FD74-460E-A57E-E3A4AF1D6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B42A53-1BCE-4ACF-AC35-736171625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7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D3674A-3A53-4C05-B666-EDE85349A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B2C2BA-C268-4C8A-8E13-951A0E2BB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6C0A5-32A7-448C-A052-FFF401C84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B9812B-D0A3-402F-83C7-83E40FE0BE48}"/>
              </a:ext>
            </a:extLst>
          </p:cNvPr>
          <p:cNvSpPr/>
          <p:nvPr/>
        </p:nvSpPr>
        <p:spPr>
          <a:xfrm>
            <a:off x="727788" y="886408"/>
            <a:ext cx="10795518" cy="2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5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C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8913" y="1498984"/>
            <a:ext cx="2893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dirty="0">
                <a:solidFill>
                  <a:schemeClr val="bg1"/>
                </a:solidFill>
                <a:latin typeface="Quadon Medium"/>
                <a:cs typeface="Quadon Medium"/>
              </a:rPr>
              <a:t>DEPARTMENT OR UNIT NAME.</a:t>
            </a:r>
            <a:r>
              <a:rPr lang="en-US" sz="900" b="0" i="0" baseline="0" dirty="0">
                <a:solidFill>
                  <a:schemeClr val="bg1"/>
                </a:solidFill>
                <a:latin typeface="Quadon Medium"/>
                <a:cs typeface="Quadon Medium"/>
              </a:rPr>
              <a:t> DELETE FROM MASTER SLIDE IF N/A</a:t>
            </a:r>
            <a:endParaRPr lang="en-US" sz="900" b="0" i="0" dirty="0">
              <a:solidFill>
                <a:schemeClr val="bg1"/>
              </a:solidFill>
              <a:latin typeface="Quadon Medium"/>
              <a:cs typeface="Quadon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24001" y="1597761"/>
            <a:ext cx="2893979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 b="0" i="0" dirty="0">
                <a:solidFill>
                  <a:schemeClr val="bg1"/>
                </a:solidFill>
                <a:latin typeface="Quadon Medium"/>
                <a:cs typeface="Quadon Medium"/>
              </a:rPr>
              <a:t>DEPARTMENT OR UNIT NAME.</a:t>
            </a:r>
            <a:r>
              <a:rPr lang="en-US" sz="788" b="0" i="0" baseline="0" dirty="0">
                <a:solidFill>
                  <a:schemeClr val="bg1"/>
                </a:solidFill>
                <a:latin typeface="Quadon Medium"/>
                <a:cs typeface="Quadon Medium"/>
              </a:rPr>
              <a:t> DELETE FROM MASTER SLIDE IF N/A</a:t>
            </a:r>
            <a:endParaRPr lang="en-US" sz="788" b="0" i="0" dirty="0">
              <a:solidFill>
                <a:schemeClr val="bg1"/>
              </a:solidFill>
              <a:latin typeface="Quadon Medium"/>
              <a:cs typeface="Quadon Medium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25EA37-2A29-1D4C-A2F3-22007656E8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537"/>
            <a:ext cx="12208087" cy="6867048"/>
          </a:xfrm>
          <a:prstGeom prst="rect">
            <a:avLst/>
          </a:prstGeom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AEE41B18-6A9F-8249-8724-49A5CA341FCE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029549" y="4127675"/>
            <a:ext cx="10912863" cy="774700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20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0E87E842-C006-4F41-B990-E21E7437C0BB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1029549" y="2400477"/>
            <a:ext cx="10912863" cy="1653365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3600" b="1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with two lines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E2AB7B-1120-5B44-ADA7-FD7DF73DD1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6667" r="-16667"/>
          <a:stretch/>
        </p:blipFill>
        <p:spPr>
          <a:xfrm>
            <a:off x="-162839" y="576197"/>
            <a:ext cx="3504935" cy="641403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3CC34E6-3617-1643-8129-4BC6EA5B5C1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029548" y="1528175"/>
            <a:ext cx="2720819" cy="626302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1400" b="0" i="0" u="none" strike="noStrike" kern="1200" cap="none" spc="15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Department of Mechanical and Aerospace Engineering</a:t>
            </a:r>
          </a:p>
        </p:txBody>
      </p:sp>
    </p:spTree>
    <p:extLst>
      <p:ext uri="{BB962C8B-B14F-4D97-AF65-F5344CB8AC3E}">
        <p14:creationId xmlns:p14="http://schemas.microsoft.com/office/powerpoint/2010/main" val="4094892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EF384-949E-4990-ADB2-39E9A92AA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F320C-41AB-4E60-AF02-83C699DB1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92D142-9081-4581-B6C2-A37E5151D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15C6CC-A3E5-4219-A9D1-62F9A28BA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CA8B2C-6FA7-4DBE-8F22-C9AD966F3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5222D-6255-4895-89E1-2B610565A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14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FA21C-8AF8-4F6D-A35F-4CD105D7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757F3E-ABD3-420D-B0C2-FF95F5FAE1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1C50B7-FAEC-487D-9D3A-B5ECEFC0E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9DCD5-E215-4A92-82FC-7F35693DB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F57CE-124A-4EF9-96B4-5168B6A3B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E4EE2-A5C9-4EDE-BDBA-FE2277497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60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6F92B-3734-486D-A7AD-3755577C7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852FAE-BB02-44BA-A137-BE1947908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9A7A5-CF18-4EFF-BC25-FDAFBE479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BEF02-3985-4B4F-BA28-66C2A2E8F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4B4CD-7F45-4CFB-878E-C0D510B7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61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ECDD9B-625F-4F14-A7D3-40D6B40B7E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49A92A-EAC2-408D-9170-FF1256F4B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FFCE4-E6CE-4942-8FC3-C155823CF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736FF-6248-49BC-B402-46F5195B1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8307D-372B-4B44-9B7B-2D234CD57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5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C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8913" y="1498984"/>
            <a:ext cx="2893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dirty="0">
                <a:solidFill>
                  <a:schemeClr val="bg1"/>
                </a:solidFill>
                <a:latin typeface="Quadon Medium"/>
                <a:cs typeface="Quadon Medium"/>
              </a:rPr>
              <a:t>DEPARTMENT OR UNIT NAME.</a:t>
            </a:r>
            <a:r>
              <a:rPr lang="en-US" sz="900" b="0" i="0" baseline="0" dirty="0">
                <a:solidFill>
                  <a:schemeClr val="bg1"/>
                </a:solidFill>
                <a:latin typeface="Quadon Medium"/>
                <a:cs typeface="Quadon Medium"/>
              </a:rPr>
              <a:t> DELETE FROM MASTER SLIDE IF N/A</a:t>
            </a:r>
            <a:endParaRPr lang="en-US" sz="900" b="0" i="0" dirty="0">
              <a:solidFill>
                <a:schemeClr val="bg1"/>
              </a:solidFill>
              <a:latin typeface="Quadon Medium"/>
              <a:cs typeface="Quadon Medium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A41B45-2F03-F94A-806B-E5D650B02A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536"/>
            <a:ext cx="12190095" cy="6856928"/>
          </a:xfrm>
          <a:prstGeom prst="rect">
            <a:avLst/>
          </a:prstGeom>
        </p:spPr>
      </p:pic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6606A61D-16CD-0045-8DD8-94AFFBCB678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029549" y="4127675"/>
            <a:ext cx="10912863" cy="774700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20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A29E365-2AF3-DB41-8312-8839465A4D7E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1029549" y="2400477"/>
            <a:ext cx="10912863" cy="1653365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3600" b="1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with two lines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822F70-FDD2-E14E-8E5C-D244B454D1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6667" r="-16667"/>
          <a:stretch/>
        </p:blipFill>
        <p:spPr>
          <a:xfrm>
            <a:off x="-162839" y="576197"/>
            <a:ext cx="3504935" cy="64140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533AC42-A102-B44A-B183-2720DE51AFF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029548" y="1528175"/>
            <a:ext cx="2720819" cy="626302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1400" b="0" i="0" u="none" strike="noStrike" kern="1200" cap="none" spc="15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Department of Mechanical and Aerospace Engineering</a:t>
            </a:r>
          </a:p>
        </p:txBody>
      </p:sp>
    </p:spTree>
    <p:extLst>
      <p:ext uri="{BB962C8B-B14F-4D97-AF65-F5344CB8AC3E}">
        <p14:creationId xmlns:p14="http://schemas.microsoft.com/office/powerpoint/2010/main" val="333481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3E51CF-406E-4B48-BC7A-D41F490CB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1AF0F6F-4882-4843-A9DB-D1FC9FFA1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3" y="876301"/>
            <a:ext cx="1137919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B8FBA21-57BB-DB4A-B07F-4FB6947076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06402" y="2019300"/>
            <a:ext cx="11379199" cy="4313236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5160690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2" y="876300"/>
            <a:ext cx="1137919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0"/>
          </p:nvPr>
        </p:nvSpPr>
        <p:spPr bwMode="auto">
          <a:xfrm>
            <a:off x="406402" y="2019303"/>
            <a:ext cx="11379199" cy="451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/>
            </a:lvl1pPr>
            <a:lvl2pPr>
              <a:defRPr sz="1800"/>
            </a:lvl2pPr>
            <a:lvl5pPr>
              <a:defRPr sz="1200"/>
            </a:lvl5pPr>
            <a:lvl6pPr>
              <a:defRPr sz="1200" b="0" i="0">
                <a:solidFill>
                  <a:schemeClr val="accent5"/>
                </a:solidFill>
                <a:latin typeface="Helvetica Light" panose="020B0403020202020204" pitchFamily="34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90FE16-B8DE-3C4A-A246-2D89AD7DE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F5F3F5-54D3-D747-BE41-ACF4D4EDD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265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876304"/>
            <a:ext cx="11379200" cy="106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idx="11"/>
          </p:nvPr>
        </p:nvSpPr>
        <p:spPr bwMode="auto">
          <a:xfrm>
            <a:off x="406400" y="2019304"/>
            <a:ext cx="5588000" cy="449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C7FC7F-89EF-0D48-8F96-DDBE697A04D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CCF848-8236-B445-B38E-59A50750659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ECC8755-2003-C14D-B7D8-5D4C70E224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97600" y="2019300"/>
            <a:ext cx="5588000" cy="4495800"/>
          </a:xfrm>
          <a:solidFill>
            <a:srgbClr val="B4B5B4"/>
          </a:solidFill>
        </p:spPr>
        <p:txBody>
          <a:bodyPr lIns="0" tIns="0" rIns="0" bIns="731520" anchor="ctr"/>
          <a:lstStyle>
            <a:lvl1pPr marL="0" indent="0" algn="ctr">
              <a:buNone/>
              <a:defRPr sz="1050" b="0" i="0">
                <a:solidFill>
                  <a:srgbClr val="00529B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the icon to place an image</a:t>
            </a:r>
          </a:p>
        </p:txBody>
      </p:sp>
    </p:spTree>
    <p:extLst>
      <p:ext uri="{BB962C8B-B14F-4D97-AF65-F5344CB8AC3E}">
        <p14:creationId xmlns:p14="http://schemas.microsoft.com/office/powerpoint/2010/main" val="5761035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idx="11"/>
          </p:nvPr>
        </p:nvSpPr>
        <p:spPr bwMode="auto">
          <a:xfrm>
            <a:off x="406400" y="876300"/>
            <a:ext cx="5588000" cy="563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C7FC7F-89EF-0D48-8F96-DDBE697A04D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CCF848-8236-B445-B38E-59A50750659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ECC8755-2003-C14D-B7D8-5D4C70E224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97600" y="876300"/>
            <a:ext cx="5588000" cy="5638800"/>
          </a:xfrm>
          <a:solidFill>
            <a:srgbClr val="B4B5B4"/>
          </a:solidFill>
        </p:spPr>
        <p:txBody>
          <a:bodyPr lIns="0" tIns="0" rIns="0" bIns="731520" anchor="ctr"/>
          <a:lstStyle>
            <a:lvl1pPr marL="0" indent="0" algn="ctr">
              <a:buNone/>
              <a:defRPr sz="1050" b="0" i="0">
                <a:solidFill>
                  <a:srgbClr val="00529B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the icon to place an image</a:t>
            </a:r>
          </a:p>
        </p:txBody>
      </p:sp>
    </p:spTree>
    <p:extLst>
      <p:ext uri="{BB962C8B-B14F-4D97-AF65-F5344CB8AC3E}">
        <p14:creationId xmlns:p14="http://schemas.microsoft.com/office/powerpoint/2010/main" val="2694674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6400" y="3007363"/>
            <a:ext cx="5588000" cy="383975"/>
          </a:xfrm>
          <a:prstGeom prst="rect">
            <a:avLst/>
          </a:prstGeom>
          <a:solidFill>
            <a:srgbClr val="FA4616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050" b="0" i="0" spc="3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7602" y="3007363"/>
            <a:ext cx="5587999" cy="383975"/>
          </a:xfrm>
          <a:prstGeom prst="rect">
            <a:avLst/>
          </a:prstGeom>
          <a:solidFill>
            <a:srgbClr val="FA4616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050" b="0" i="0" spc="3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406402" y="2019302"/>
            <a:ext cx="11379199" cy="755787"/>
          </a:xfrm>
        </p:spPr>
        <p:txBody>
          <a:bodyPr rtlCol="0">
            <a:noAutofit/>
          </a:bodyPr>
          <a:lstStyle>
            <a:lvl1pPr marL="0" indent="0">
              <a:buNone/>
              <a:defRPr kumimoji="0" sz="1500" b="1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2" y="876301"/>
            <a:ext cx="1137919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2D20636-448F-124F-94F1-6395EC278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9678F7-20CC-E347-B84F-8BDF3831C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54CC306-8591-9448-8EEE-F33CAB0F86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6400" y="3429000"/>
            <a:ext cx="5588000" cy="3009900"/>
          </a:xfrm>
        </p:spPr>
        <p:txBody>
          <a:bodyPr/>
          <a:lstStyle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5C4FEE50-8890-1B45-84E7-020CA387EDD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7600" y="3429000"/>
            <a:ext cx="5588000" cy="3009900"/>
          </a:xfrm>
        </p:spPr>
        <p:txBody>
          <a:bodyPr/>
          <a:lstStyle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045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35528A-399B-E549-AAF0-1FAF3EF4A2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DAF24A-AB75-F041-8AE0-9BD3766AD0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B6392B-581C-2B4C-A00E-77FCE8E31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883920"/>
            <a:ext cx="11328400" cy="10591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341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7564531-0AC6-AB46-8D5E-F6736D32A82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5EA747-1965-5747-A739-96C018003E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2400" y="65151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88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D7D67CB-9C90-471E-97E9-5DBC93541B2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5ABD1D-5756-E349-8551-902B01CB0B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5151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88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883923"/>
            <a:ext cx="11379200" cy="104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6400" y="2019300"/>
            <a:ext cx="11379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730D-0AEF-2540-A134-665D88455EA3}"/>
              </a:ext>
            </a:extLst>
          </p:cNvPr>
          <p:cNvSpPr txBox="1"/>
          <p:nvPr/>
        </p:nvSpPr>
        <p:spPr>
          <a:xfrm>
            <a:off x="1598304" y="661957"/>
            <a:ext cx="67863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spc="15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Department of Mechanical and Aerospace Engineering</a:t>
            </a:r>
          </a:p>
        </p:txBody>
      </p:sp>
    </p:spTree>
    <p:extLst>
      <p:ext uri="{BB962C8B-B14F-4D97-AF65-F5344CB8AC3E}">
        <p14:creationId xmlns:p14="http://schemas.microsoft.com/office/powerpoint/2010/main" val="238622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97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b="1" i="0" kern="1200">
          <a:solidFill>
            <a:schemeClr val="accent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9pPr>
    </p:titleStyle>
    <p:bodyStyle>
      <a:lvl1pPr marL="171450" indent="-171450" algn="l" rtl="0" eaLnBrk="1" fontAlgn="base" hangingPunct="1">
        <a:spcBef>
          <a:spcPts val="0"/>
        </a:spcBef>
        <a:spcAft>
          <a:spcPts val="450"/>
        </a:spcAft>
        <a:buClr>
          <a:srgbClr val="FF462C"/>
        </a:buClr>
        <a:buSzPct val="100000"/>
        <a:buFont typeface="Wingdings" pitchFamily="2" charset="2"/>
        <a:buChar char="§"/>
        <a:defRPr sz="1800" b="0" i="0" kern="1200">
          <a:solidFill>
            <a:schemeClr val="accent1"/>
          </a:solidFill>
          <a:latin typeface="+mn-lt"/>
          <a:ea typeface="MS PGothic" panose="020B0600070205080204" pitchFamily="34" charset="-128"/>
          <a:cs typeface="Arial" panose="020B0604020202020204" pitchFamily="34" charset="0"/>
        </a:defRPr>
      </a:lvl1pPr>
      <a:lvl2pPr marL="342900" indent="-171450" algn="l" rtl="0" eaLnBrk="1" fontAlgn="base" hangingPunct="1">
        <a:spcBef>
          <a:spcPts val="0"/>
        </a:spcBef>
        <a:spcAft>
          <a:spcPts val="450"/>
        </a:spcAft>
        <a:buClr>
          <a:schemeClr val="accent3"/>
        </a:buClr>
        <a:buSzPct val="100000"/>
        <a:buFont typeface="Wingdings" pitchFamily="2" charset="2"/>
        <a:buChar char="§"/>
        <a:defRPr b="0" i="0" kern="1200">
          <a:solidFill>
            <a:schemeClr val="accent4"/>
          </a:solidFill>
          <a:latin typeface="+mn-lt"/>
          <a:ea typeface="MS PGothic" panose="020B0600070205080204" pitchFamily="34" charset="-128"/>
          <a:cs typeface="Arial" panose="020B0604020202020204" pitchFamily="34" charset="0"/>
        </a:defRPr>
      </a:lvl2pPr>
      <a:lvl3pPr marL="514350" indent="-171450" algn="l" rtl="0" eaLnBrk="1" fontAlgn="base" hangingPunct="1">
        <a:spcBef>
          <a:spcPts val="0"/>
        </a:spcBef>
        <a:spcAft>
          <a:spcPts val="450"/>
        </a:spcAft>
        <a:buClr>
          <a:schemeClr val="accent3"/>
        </a:buClr>
        <a:buSzPct val="100000"/>
        <a:buFont typeface="Wingdings" pitchFamily="2" charset="2"/>
        <a:buChar char="§"/>
        <a:defRPr sz="1400" b="0" i="0" kern="1200">
          <a:solidFill>
            <a:schemeClr val="accent5"/>
          </a:solidFill>
          <a:latin typeface="+mn-lt"/>
          <a:ea typeface="MS PGothic" panose="020B0600070205080204" pitchFamily="34" charset="-128"/>
          <a:cs typeface="Arial" panose="020B0604020202020204" pitchFamily="34" charset="0"/>
        </a:defRPr>
      </a:lvl3pPr>
      <a:lvl4pPr marL="517922" indent="-167879" algn="l" rtl="0" eaLnBrk="1" fontAlgn="base" hangingPunct="1">
        <a:spcBef>
          <a:spcPts val="0"/>
        </a:spcBef>
        <a:spcAft>
          <a:spcPts val="450"/>
        </a:spcAft>
        <a:buClr>
          <a:schemeClr val="accent3"/>
        </a:buClr>
        <a:buSzPct val="100000"/>
        <a:buFont typeface="Wingdings" pitchFamily="2" charset="2"/>
        <a:buChar char="§"/>
        <a:tabLst/>
        <a:defRPr sz="1400" b="0" i="1" kern="1200">
          <a:solidFill>
            <a:schemeClr val="accent5"/>
          </a:solidFill>
          <a:latin typeface="+mn-lt"/>
          <a:ea typeface="MS PGothic" panose="020B0600070205080204" pitchFamily="34" charset="-128"/>
          <a:cs typeface="Helvetica Oblique" pitchFamily="2" charset="0"/>
        </a:defRPr>
      </a:lvl4pPr>
      <a:lvl5pPr marL="7144" indent="-7144" algn="l" rtl="0" eaLnBrk="1" fontAlgn="base" hangingPunct="1">
        <a:spcBef>
          <a:spcPts val="450"/>
        </a:spcBef>
        <a:spcAft>
          <a:spcPts val="450"/>
        </a:spcAft>
        <a:buClr>
          <a:schemeClr val="accent3">
            <a:lumMod val="60000"/>
            <a:lumOff val="40000"/>
          </a:schemeClr>
        </a:buClr>
        <a:buSzPct val="75000"/>
        <a:buFont typeface="System Font Regular"/>
        <a:buChar char="​"/>
        <a:tabLst/>
        <a:defRPr sz="1500" b="0" i="0" kern="1200" cap="all" spc="15" baseline="0">
          <a:solidFill>
            <a:schemeClr val="accent1"/>
          </a:solidFill>
          <a:latin typeface="+mn-lt"/>
          <a:ea typeface="MS PGothic" panose="020B0600070205080204" pitchFamily="34" charset="-128"/>
          <a:cs typeface="Arial" panose="020B0604020202020204" pitchFamily="34" charset="0"/>
        </a:defRPr>
      </a:lvl5pPr>
      <a:lvl6pPr marL="7144" indent="-7144" algn="l" defTabSz="685800" rtl="0" eaLnBrk="1" latinLnBrk="0" hangingPunct="1">
        <a:spcBef>
          <a:spcPts val="0"/>
        </a:spcBef>
        <a:spcAft>
          <a:spcPts val="450"/>
        </a:spcAft>
        <a:buClr>
          <a:schemeClr val="accent1">
            <a:lumMod val="60000"/>
            <a:lumOff val="40000"/>
          </a:schemeClr>
        </a:buClr>
        <a:buSzPct val="75000"/>
        <a:buFont typeface="System Font Regular"/>
        <a:buChar char="​"/>
        <a:tabLst/>
        <a:defRPr lang="en-US" sz="1350" b="0" i="0" kern="1200" spc="75" baseline="0" dirty="0" smtClean="0">
          <a:solidFill>
            <a:schemeClr val="accent5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6pPr>
      <a:lvl7pPr marL="7144" indent="-7144" algn="l" defTabSz="685800" rtl="0" eaLnBrk="1" latinLnBrk="0" hangingPunct="1">
        <a:spcBef>
          <a:spcPts val="0"/>
        </a:spcBef>
        <a:spcAft>
          <a:spcPts val="450"/>
        </a:spcAft>
        <a:buClr>
          <a:schemeClr val="accent1"/>
        </a:buClr>
        <a:buSzPct val="75000"/>
        <a:buFont typeface="System Font Regular"/>
        <a:buChar char="​"/>
        <a:tabLst/>
        <a:defRPr lang="en-US" sz="1200" b="0" i="0" kern="1200" baseline="0" dirty="0" smtClean="0">
          <a:solidFill>
            <a:schemeClr val="accent5"/>
          </a:solidFill>
          <a:latin typeface="+mn-lt"/>
          <a:ea typeface="+mn-ea"/>
          <a:cs typeface="+mn-cs"/>
        </a:defRPr>
      </a:lvl7pPr>
      <a:lvl8pPr marL="7144" indent="-7144" algn="l" defTabSz="685800" rtl="0" eaLnBrk="1" latinLnBrk="0" hangingPunct="1">
        <a:spcBef>
          <a:spcPts val="0"/>
        </a:spcBef>
        <a:spcAft>
          <a:spcPts val="450"/>
        </a:spcAft>
        <a:buClr>
          <a:schemeClr val="accent1">
            <a:lumMod val="60000"/>
            <a:lumOff val="40000"/>
          </a:schemeClr>
        </a:buClr>
        <a:buSzPct val="75000"/>
        <a:buFont typeface="System Font Regular"/>
        <a:buChar char="​"/>
        <a:tabLst/>
        <a:defRPr lang="en-US" sz="1200" b="0" i="1" kern="1200" baseline="0" dirty="0" smtClean="0">
          <a:solidFill>
            <a:schemeClr val="accent5"/>
          </a:solidFill>
          <a:latin typeface="+mn-lt"/>
          <a:ea typeface="+mn-ea"/>
          <a:cs typeface="+mn-cs"/>
        </a:defRPr>
      </a:lvl8pPr>
      <a:lvl9pPr marL="7144" indent="0" algn="ctr" defTabSz="685800" rtl="0" eaLnBrk="1" latinLnBrk="0" hangingPunct="1">
        <a:spcBef>
          <a:spcPct val="20000"/>
        </a:spcBef>
        <a:buClr>
          <a:schemeClr val="accent1"/>
        </a:buClr>
        <a:buSzPct val="75000"/>
        <a:buFont typeface="System Font Regular"/>
        <a:buChar char="​"/>
        <a:tabLst/>
        <a:defRPr lang="en-US" sz="2400" b="1" i="0" kern="1200" spc="38" baseline="0" dirty="0">
          <a:solidFill>
            <a:schemeClr val="accent5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04">
          <p15:clr>
            <a:srgbClr val="F26B43"/>
          </p15:clr>
        </p15:guide>
        <p15:guide id="2" pos="256">
          <p15:clr>
            <a:srgbClr val="F26B43"/>
          </p15:clr>
        </p15:guide>
        <p15:guide id="3" pos="3840">
          <p15:clr>
            <a:srgbClr val="F26B43"/>
          </p15:clr>
        </p15:guide>
        <p15:guide id="4" pos="7424">
          <p15:clr>
            <a:srgbClr val="F26B43"/>
          </p15:clr>
        </p15:guide>
        <p15:guide id="5" orient="horz" pos="1272">
          <p15:clr>
            <a:srgbClr val="F26B43"/>
          </p15:clr>
        </p15:guide>
        <p15:guide id="6" orient="horz" pos="552">
          <p15:clr>
            <a:srgbClr val="F26B43"/>
          </p15:clr>
        </p15:guide>
        <p15:guide id="7" orient="horz" pos="2160">
          <p15:clr>
            <a:srgbClr val="F26B43"/>
          </p15:clr>
        </p15:guide>
        <p15:guide id="8" orient="horz" pos="1224">
          <p15:clr>
            <a:srgbClr val="F26B43"/>
          </p15:clr>
        </p15:guide>
        <p15:guide id="9" pos="3904">
          <p15:clr>
            <a:srgbClr val="F26B43"/>
          </p15:clr>
        </p15:guide>
        <p15:guide id="10" pos="5696">
          <p15:clr>
            <a:srgbClr val="F26B43"/>
          </p15:clr>
        </p15:guide>
        <p15:guide id="11" pos="5600">
          <p15:clr>
            <a:srgbClr val="F26B43"/>
          </p15:clr>
        </p15:guide>
        <p15:guide id="12" pos="2080">
          <p15:clr>
            <a:srgbClr val="F26B43"/>
          </p15:clr>
        </p15:guide>
        <p15:guide id="13" pos="1984">
          <p15:clr>
            <a:srgbClr val="F26B43"/>
          </p15:clr>
        </p15:guide>
        <p15:guide id="14" pos="377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DA4EBD-E964-4BEF-BD4F-B1D3D798E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719"/>
            <a:ext cx="10515600" cy="788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F191E-AA02-423B-83BE-FD88B532D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29004"/>
            <a:ext cx="10515600" cy="5047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1067B-AD5B-441E-B4B6-D4234AC8CC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60AB4-F803-42A3-A1A2-13CAFB0ED4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5F0CA-8A10-4554-86D8-1FA7EDE01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54F8BF3-26E9-4923-8385-642634B194E9}"/>
              </a:ext>
            </a:extLst>
          </p:cNvPr>
          <p:cNvCxnSpPr/>
          <p:nvPr/>
        </p:nvCxnSpPr>
        <p:spPr>
          <a:xfrm>
            <a:off x="838200" y="978354"/>
            <a:ext cx="10515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87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ros.org/en/foxy/" TargetMode="External"/><Relationship Id="rId2" Type="http://schemas.openxmlformats.org/officeDocument/2006/relationships/hyperlink" Target="https://av1tenth-docs.readthedocs.io/en/latest/index.html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2D6F471-CD8F-2C31-A94F-84917A17B9ED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029548" y="3411706"/>
            <a:ext cx="10912863" cy="1291818"/>
          </a:xfrm>
        </p:spPr>
        <p:txBody>
          <a:bodyPr wrap="square" anchor="t">
            <a:norm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err="1"/>
              <a:t>turtlesim</a:t>
            </a:r>
            <a:endParaRPr lang="en-US" sz="28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2FAD289-32D4-452D-2F30-77DDFF058FAF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/>
              <a:t>Department of Mechanical and Aerospace Engineering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B8FED3-BFBB-8BFC-AAF0-C8637F1F92EB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1029549" y="2400477"/>
            <a:ext cx="10912863" cy="1011229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EML 4930 – Ros2, lecture 1</a:t>
            </a:r>
          </a:p>
        </p:txBody>
      </p:sp>
    </p:spTree>
    <p:extLst>
      <p:ext uri="{BB962C8B-B14F-4D97-AF65-F5344CB8AC3E}">
        <p14:creationId xmlns:p14="http://schemas.microsoft.com/office/powerpoint/2010/main" val="2394321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64952-3A05-67AC-7B0A-35EDDCD5A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4BDEE-9C26-5306-E277-9864D6A6DE2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E169A9-253F-D540-46A2-8AFAAECE5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F55B83-123E-E0D1-AE3A-0B1D15E5897A}"/>
              </a:ext>
            </a:extLst>
          </p:cNvPr>
          <p:cNvSpPr txBox="1"/>
          <p:nvPr/>
        </p:nvSpPr>
        <p:spPr>
          <a:xfrm>
            <a:off x="1640541" y="2447381"/>
            <a:ext cx="81937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+mn-lt"/>
              </a:rPr>
              <a:t>ros2 topic pub  /turtlesim1/turtle1/</a:t>
            </a:r>
            <a:r>
              <a:rPr lang="en-US" sz="2000" dirty="0" err="1">
                <a:latin typeface="+mn-lt"/>
              </a:rPr>
              <a:t>cmd_vel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geometry_msgs</a:t>
            </a:r>
            <a:r>
              <a:rPr lang="en-US" sz="2000" dirty="0">
                <a:latin typeface="+mn-lt"/>
              </a:rPr>
              <a:t>/msg/Twist "{linear: {x: 2.0, y: 0.0, z: 0.0}, angular: {x: 0.0, y: 0.0, z: 1.8}}"</a:t>
            </a:r>
          </a:p>
        </p:txBody>
      </p:sp>
    </p:spTree>
    <p:extLst>
      <p:ext uri="{BB962C8B-B14F-4D97-AF65-F5344CB8AC3E}">
        <p14:creationId xmlns:p14="http://schemas.microsoft.com/office/powerpoint/2010/main" val="292182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27B31-5B9B-B8E5-2252-3A99C36EB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recording and playing back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30A14-D6E8-FCDB-BA8C-B55C1D70237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rosbag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6104F4-486A-7717-2CAC-97AB4A5AE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E8DDA3-DDC1-23B9-2CAF-576458963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230" y="2798651"/>
            <a:ext cx="3450721" cy="162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92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iversity of Florida Logo and symbol, meaning, history, PNG">
            <a:extLst>
              <a:ext uri="{FF2B5EF4-FFF2-40B4-BE49-F238E27FC236}">
                <a16:creationId xmlns:a16="http://schemas.microsoft.com/office/drawing/2014/main" id="{C91A221F-F90F-A7F2-7CCB-63D082170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33" y="323850"/>
            <a:ext cx="11040533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52FCDC-E9FB-74D6-D8B0-AF5BEE51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19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90340FE-060A-C361-DCF1-78F9172FB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3C888E-C69E-006D-1511-092C2D9D9EE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Class Information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https://av1tenth-docs.readthedocs.io/en/latest/index.html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ROS2 documentation</a:t>
            </a:r>
            <a:br>
              <a:rPr lang="en-US" dirty="0">
                <a:hlinkClick r:id="rId3"/>
              </a:rPr>
            </a:br>
            <a:r>
              <a:rPr lang="en-US" dirty="0">
                <a:hlinkClick r:id="rId3"/>
              </a:rPr>
              <a:t>https://docs.ros.org/en/foxy/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001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2D7DD7-608B-D1BF-07CE-DD905F395C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17"/>
          <a:stretch/>
        </p:blipFill>
        <p:spPr>
          <a:xfrm>
            <a:off x="363714" y="2821163"/>
            <a:ext cx="3562350" cy="37163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F931D7-2389-FCF7-05CA-324BE2867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7" y="879651"/>
            <a:ext cx="3476625" cy="5657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C7E6C3-8D02-286A-9578-3DAF8DF98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5935" y="2898951"/>
            <a:ext cx="3514725" cy="36385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F27D4B2-5BF6-33E0-0745-2BA1E8DA732F}"/>
              </a:ext>
            </a:extLst>
          </p:cNvPr>
          <p:cNvSpPr txBox="1"/>
          <p:nvPr/>
        </p:nvSpPr>
        <p:spPr>
          <a:xfrm>
            <a:off x="6621639" y="117659"/>
            <a:ext cx="534507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https://docs.ros.org/en/foxy/Tutorials.html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F3B86A-680E-50D2-6CA1-23DD44272E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714" y="143255"/>
            <a:ext cx="2324982" cy="225812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766E32-11E6-19F3-947E-CE7C3AD9AAF6}"/>
              </a:ext>
            </a:extLst>
          </p:cNvPr>
          <p:cNvCxnSpPr>
            <a:cxnSpLocks/>
          </p:cNvCxnSpPr>
          <p:nvPr/>
        </p:nvCxnSpPr>
        <p:spPr>
          <a:xfrm>
            <a:off x="587141" y="6470126"/>
            <a:ext cx="29742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D1B5FAD-55F1-0F85-E9D9-CAC4F87D7DD9}"/>
              </a:ext>
            </a:extLst>
          </p:cNvPr>
          <p:cNvSpPr/>
          <p:nvPr/>
        </p:nvSpPr>
        <p:spPr>
          <a:xfrm>
            <a:off x="4780162" y="2281187"/>
            <a:ext cx="2689042" cy="539971"/>
          </a:xfrm>
          <a:prstGeom prst="rect">
            <a:avLst/>
          </a:prstGeom>
          <a:solidFill>
            <a:srgbClr val="BFBFB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1767D7F-E69F-0397-88A4-E74B545935AC}"/>
              </a:ext>
            </a:extLst>
          </p:cNvPr>
          <p:cNvSpPr/>
          <p:nvPr/>
        </p:nvSpPr>
        <p:spPr>
          <a:xfrm>
            <a:off x="4751478" y="3463282"/>
            <a:ext cx="2689042" cy="539971"/>
          </a:xfrm>
          <a:prstGeom prst="rect">
            <a:avLst/>
          </a:prstGeom>
          <a:solidFill>
            <a:srgbClr val="BFBFB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2B94EF-0FD5-FE3C-64C8-F3C60F2ED3AF}"/>
              </a:ext>
            </a:extLst>
          </p:cNvPr>
          <p:cNvSpPr/>
          <p:nvPr/>
        </p:nvSpPr>
        <p:spPr>
          <a:xfrm>
            <a:off x="4751478" y="5157906"/>
            <a:ext cx="2689042" cy="304965"/>
          </a:xfrm>
          <a:prstGeom prst="rect">
            <a:avLst/>
          </a:prstGeom>
          <a:solidFill>
            <a:srgbClr val="BFBFB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333190-6F16-D8B8-CA5B-B83C9F8448E5}"/>
              </a:ext>
            </a:extLst>
          </p:cNvPr>
          <p:cNvSpPr/>
          <p:nvPr/>
        </p:nvSpPr>
        <p:spPr>
          <a:xfrm>
            <a:off x="4751478" y="6245366"/>
            <a:ext cx="2689042" cy="216582"/>
          </a:xfrm>
          <a:prstGeom prst="rect">
            <a:avLst/>
          </a:prstGeom>
          <a:solidFill>
            <a:srgbClr val="BFBFB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D6D5A53-4547-E98B-7D9A-542C21739270}"/>
              </a:ext>
            </a:extLst>
          </p:cNvPr>
          <p:cNvCxnSpPr>
            <a:cxnSpLocks/>
          </p:cNvCxnSpPr>
          <p:nvPr/>
        </p:nvCxnSpPr>
        <p:spPr>
          <a:xfrm>
            <a:off x="4694152" y="6202706"/>
            <a:ext cx="29742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4355B8-C94D-D080-74B8-6E332C6605F7}"/>
              </a:ext>
            </a:extLst>
          </p:cNvPr>
          <p:cNvCxnSpPr>
            <a:cxnSpLocks/>
          </p:cNvCxnSpPr>
          <p:nvPr/>
        </p:nvCxnSpPr>
        <p:spPr>
          <a:xfrm>
            <a:off x="8648902" y="4997944"/>
            <a:ext cx="29742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FD57BD8-D695-90E6-823F-4030825D7419}"/>
              </a:ext>
            </a:extLst>
          </p:cNvPr>
          <p:cNvCxnSpPr>
            <a:cxnSpLocks/>
          </p:cNvCxnSpPr>
          <p:nvPr/>
        </p:nvCxnSpPr>
        <p:spPr>
          <a:xfrm>
            <a:off x="8590802" y="6259796"/>
            <a:ext cx="29742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B9A7C250-A669-6776-5161-5CBDC2E95F8F}"/>
              </a:ext>
            </a:extLst>
          </p:cNvPr>
          <p:cNvSpPr/>
          <p:nvPr/>
        </p:nvSpPr>
        <p:spPr>
          <a:xfrm>
            <a:off x="8678776" y="3985331"/>
            <a:ext cx="2689042" cy="453443"/>
          </a:xfrm>
          <a:prstGeom prst="rect">
            <a:avLst/>
          </a:prstGeom>
          <a:solidFill>
            <a:srgbClr val="BFBFB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94FEBE-FDE3-0B64-78C3-C61E7E2BAEC7}"/>
              </a:ext>
            </a:extLst>
          </p:cNvPr>
          <p:cNvSpPr/>
          <p:nvPr/>
        </p:nvSpPr>
        <p:spPr>
          <a:xfrm>
            <a:off x="8678776" y="6341629"/>
            <a:ext cx="2689042" cy="210791"/>
          </a:xfrm>
          <a:prstGeom prst="rect">
            <a:avLst/>
          </a:prstGeom>
          <a:solidFill>
            <a:srgbClr val="BFBFB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E3568C-BD92-06D1-D5B7-A851E5EE5576}"/>
              </a:ext>
            </a:extLst>
          </p:cNvPr>
          <p:cNvCxnSpPr>
            <a:cxnSpLocks/>
          </p:cNvCxnSpPr>
          <p:nvPr/>
        </p:nvCxnSpPr>
        <p:spPr>
          <a:xfrm>
            <a:off x="4751478" y="3382700"/>
            <a:ext cx="29742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4" descr="Red star - Wikipedia">
            <a:extLst>
              <a:ext uri="{FF2B5EF4-FFF2-40B4-BE49-F238E27FC236}">
                <a16:creationId xmlns:a16="http://schemas.microsoft.com/office/drawing/2014/main" id="{27F7DE10-5F6F-BA53-BC73-3E230B61E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930" y="4152681"/>
            <a:ext cx="518910" cy="49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497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527F3-25E0-9A21-2893-EBEF2F1E1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366B6-8EB4-3F83-66A1-E190027D516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6400" y="1557290"/>
            <a:ext cx="5590140" cy="4517503"/>
          </a:xfrm>
        </p:spPr>
        <p:txBody>
          <a:bodyPr/>
          <a:lstStyle/>
          <a:p>
            <a:r>
              <a:rPr lang="en-US" dirty="0"/>
              <a:t>add to .</a:t>
            </a:r>
            <a:r>
              <a:rPr lang="en-US" dirty="0" err="1"/>
              <a:t>bashrc</a:t>
            </a:r>
            <a:r>
              <a:rPr lang="en-US" dirty="0"/>
              <a:t> file in home directory</a:t>
            </a:r>
          </a:p>
          <a:p>
            <a:pPr marL="171450" lvl="1" indent="0">
              <a:buNone/>
            </a:pPr>
            <a:r>
              <a:rPr lang="en-US" dirty="0"/>
              <a:t>source /opt/</a:t>
            </a:r>
            <a:r>
              <a:rPr lang="en-US" dirty="0" err="1"/>
              <a:t>ros</a:t>
            </a:r>
            <a:r>
              <a:rPr lang="en-US" dirty="0"/>
              <a:t>/foxy/</a:t>
            </a:r>
            <a:r>
              <a:rPr lang="en-US" dirty="0" err="1"/>
              <a:t>setup.bash</a:t>
            </a:r>
            <a:r>
              <a:rPr lang="en-US" dirty="0"/>
              <a:t> </a:t>
            </a:r>
          </a:p>
          <a:p>
            <a:pPr marL="171450" lvl="1" indent="0">
              <a:buNone/>
            </a:pPr>
            <a:endParaRPr lang="en-US" dirty="0"/>
          </a:p>
          <a:p>
            <a:r>
              <a:rPr lang="en-US" dirty="0" err="1"/>
              <a:t>printenv</a:t>
            </a:r>
            <a:r>
              <a:rPr lang="en-US" dirty="0"/>
              <a:t> | grep –i ROS</a:t>
            </a:r>
          </a:p>
          <a:p>
            <a:pPr marL="171450" lvl="1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ROSROS_VERSION=2</a:t>
            </a:r>
          </a:p>
          <a:p>
            <a:pPr marL="171450" lvl="1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ROS_PYTHON_VERSION=3</a:t>
            </a:r>
          </a:p>
          <a:p>
            <a:pPr marL="171450" lvl="1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AMENT_PREFIX_PATH=/opt/</a:t>
            </a:r>
            <a:r>
              <a:rPr lang="en-US" dirty="0" err="1"/>
              <a:t>ros</a:t>
            </a:r>
            <a:r>
              <a:rPr lang="en-US" dirty="0"/>
              <a:t>/</a:t>
            </a:r>
            <a:r>
              <a:rPr lang="en-US" dirty="0" err="1"/>
              <a:t>foxyPYTHONPATH</a:t>
            </a:r>
            <a:r>
              <a:rPr lang="en-US" dirty="0"/>
              <a:t>=/opt/</a:t>
            </a:r>
            <a:r>
              <a:rPr lang="en-US" dirty="0" err="1"/>
              <a:t>ros</a:t>
            </a:r>
            <a:r>
              <a:rPr lang="en-US" dirty="0"/>
              <a:t>/foxy/lib/python3.8/site-packages</a:t>
            </a:r>
          </a:p>
          <a:p>
            <a:pPr marL="171450" lvl="1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LD_LIBRARY_PATH=/opt/</a:t>
            </a:r>
            <a:r>
              <a:rPr lang="en-US" dirty="0" err="1"/>
              <a:t>ros</a:t>
            </a:r>
            <a:r>
              <a:rPr lang="en-US" dirty="0"/>
              <a:t>/foxy/opt/</a:t>
            </a:r>
            <a:r>
              <a:rPr lang="en-US" dirty="0" err="1"/>
              <a:t>yaml_cpp_vendor</a:t>
            </a:r>
            <a:r>
              <a:rPr lang="en-US" dirty="0"/>
              <a:t>/lib:/opt/</a:t>
            </a:r>
            <a:r>
              <a:rPr lang="en-US" dirty="0" err="1"/>
              <a:t>ros</a:t>
            </a:r>
            <a:r>
              <a:rPr lang="en-US" dirty="0"/>
              <a:t>/foxy/opt/</a:t>
            </a:r>
            <a:r>
              <a:rPr lang="en-US" dirty="0" err="1"/>
              <a:t>rviz_ogre_vendor</a:t>
            </a:r>
            <a:r>
              <a:rPr lang="en-US" dirty="0"/>
              <a:t>/lib:/opt/</a:t>
            </a:r>
            <a:r>
              <a:rPr lang="en-US" dirty="0" err="1"/>
              <a:t>ros</a:t>
            </a:r>
            <a:r>
              <a:rPr lang="en-US" dirty="0"/>
              <a:t>/foxy/lib/x86_64-linux-gnu:/opt/</a:t>
            </a:r>
            <a:r>
              <a:rPr lang="en-US" dirty="0" err="1"/>
              <a:t>ros</a:t>
            </a:r>
            <a:r>
              <a:rPr lang="en-US" dirty="0"/>
              <a:t>/foxy/lib</a:t>
            </a:r>
          </a:p>
          <a:p>
            <a:pPr marL="171450" lvl="1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ROS_LOCALHOST_ONLY=0PATH=/opt/</a:t>
            </a:r>
            <a:r>
              <a:rPr lang="en-US" dirty="0" err="1"/>
              <a:t>ros</a:t>
            </a:r>
            <a:r>
              <a:rPr lang="en-US" dirty="0"/>
              <a:t>/foxy/bin:/</a:t>
            </a:r>
            <a:r>
              <a:rPr lang="en-US" dirty="0" err="1"/>
              <a:t>usr</a:t>
            </a:r>
            <a:r>
              <a:rPr lang="en-US" dirty="0"/>
              <a:t>/local/</a:t>
            </a:r>
            <a:r>
              <a:rPr lang="en-US" dirty="0" err="1"/>
              <a:t>sbin</a:t>
            </a:r>
            <a:r>
              <a:rPr lang="en-US" dirty="0"/>
              <a:t>:/</a:t>
            </a:r>
            <a:r>
              <a:rPr lang="en-US" dirty="0" err="1"/>
              <a:t>usr</a:t>
            </a:r>
            <a:r>
              <a:rPr lang="en-US" dirty="0"/>
              <a:t>/local/bin:/</a:t>
            </a:r>
            <a:r>
              <a:rPr lang="en-US" dirty="0" err="1"/>
              <a:t>usr</a:t>
            </a:r>
            <a:r>
              <a:rPr lang="en-US" dirty="0"/>
              <a:t>/</a:t>
            </a:r>
            <a:r>
              <a:rPr lang="en-US" dirty="0" err="1"/>
              <a:t>sbin</a:t>
            </a:r>
            <a:r>
              <a:rPr lang="en-US" dirty="0"/>
              <a:t>:/</a:t>
            </a:r>
            <a:r>
              <a:rPr lang="en-US" dirty="0" err="1"/>
              <a:t>usr</a:t>
            </a:r>
            <a:r>
              <a:rPr lang="en-US" dirty="0"/>
              <a:t>/bin:/</a:t>
            </a:r>
            <a:r>
              <a:rPr lang="en-US" dirty="0" err="1"/>
              <a:t>sbin</a:t>
            </a:r>
            <a:r>
              <a:rPr lang="en-US" dirty="0"/>
              <a:t>:/bin:/</a:t>
            </a:r>
            <a:r>
              <a:rPr lang="en-US" dirty="0" err="1"/>
              <a:t>usr</a:t>
            </a:r>
            <a:r>
              <a:rPr lang="en-US" dirty="0"/>
              <a:t>/games:/</a:t>
            </a:r>
            <a:r>
              <a:rPr lang="en-US" dirty="0" err="1"/>
              <a:t>usr</a:t>
            </a:r>
            <a:r>
              <a:rPr lang="en-US" dirty="0"/>
              <a:t>/local/games:/snap/bin</a:t>
            </a:r>
          </a:p>
          <a:p>
            <a:pPr marL="171450" lvl="1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ROS_DISTRO=foxy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171450" lvl="1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4C738-D18B-86C6-90BE-D2E5E6DD4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0B1C9D9-4F20-58B8-7044-AA450B556990}"/>
              </a:ext>
            </a:extLst>
          </p:cNvPr>
          <p:cNvSpPr txBox="1">
            <a:spLocks/>
          </p:cNvSpPr>
          <p:nvPr/>
        </p:nvSpPr>
        <p:spPr bwMode="auto">
          <a:xfrm>
            <a:off x="6082271" y="1409700"/>
            <a:ext cx="5920257" cy="451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rgbClr val="FF462C"/>
              </a:buClr>
              <a:buSzPct val="100000"/>
              <a:buFont typeface="Wingdings" pitchFamily="2" charset="2"/>
              <a:buChar char="§"/>
              <a:defRPr sz="2000" b="0" i="0" kern="1200">
                <a:solidFill>
                  <a:schemeClr val="accent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342900" indent="-171450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defRPr sz="1800" b="0" i="0" kern="1200">
                <a:solidFill>
                  <a:schemeClr val="accent4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514350" indent="-171450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defRPr sz="1400" b="0" i="0" kern="120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517922" indent="-167879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tabLst/>
              <a:defRPr sz="1400" b="0" i="1" kern="120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cs typeface="Helvetica Oblique" pitchFamily="2" charset="0"/>
              </a:defRPr>
            </a:lvl4pPr>
            <a:lvl5pPr marL="7144" indent="-7144" algn="l" rtl="0" eaLnBrk="1" fontAlgn="base" hangingPunct="1">
              <a:spcBef>
                <a:spcPts val="450"/>
              </a:spcBef>
              <a:spcAft>
                <a:spcPts val="450"/>
              </a:spcAft>
              <a:buClr>
                <a:schemeClr val="accent3">
                  <a:lumMod val="60000"/>
                  <a:lumOff val="40000"/>
                </a:schemeClr>
              </a:buClr>
              <a:buSzPct val="75000"/>
              <a:buFont typeface="System Font Regular"/>
              <a:buChar char="​"/>
              <a:tabLst/>
              <a:defRPr sz="1200" b="0" i="0" kern="1200" cap="all" spc="15" baseline="0">
                <a:solidFill>
                  <a:schemeClr val="accent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7144" indent="-7144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System Font Regular"/>
              <a:buChar char="​"/>
              <a:tabLst/>
              <a:defRPr lang="en-US" sz="1200" b="0" i="0" kern="1200" spc="75" baseline="0">
                <a:solidFill>
                  <a:schemeClr val="accent5"/>
                </a:solidFill>
                <a:latin typeface="Helvetica Light" panose="020B0403020202020204" pitchFamily="34" charset="0"/>
                <a:ea typeface="+mn-ea"/>
                <a:cs typeface="Arial Narrow" panose="020B0604020202020204" pitchFamily="34" charset="0"/>
              </a:defRPr>
            </a:lvl6pPr>
            <a:lvl7pPr marL="7144" indent="-7144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SzPct val="75000"/>
              <a:buFont typeface="System Font Regular"/>
              <a:buChar char="​"/>
              <a:tabLst/>
              <a:defRPr lang="en-US" sz="1200" b="0" i="0" kern="1200" baseline="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7144" indent="-7144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System Font Regular"/>
              <a:buChar char="​"/>
              <a:tabLst/>
              <a:defRPr lang="en-US" sz="1200" b="0" i="1" kern="1200" baseline="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7144" indent="0" algn="ctr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System Font Regular"/>
              <a:buChar char="​"/>
              <a:tabLst/>
              <a:defRPr lang="en-US" sz="2400" b="1" i="0" kern="1200" spc="38" baseline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nodes</a:t>
            </a:r>
          </a:p>
          <a:p>
            <a:pPr lvl="1" defTabSz="914400"/>
            <a:r>
              <a:rPr lang="en-US" dirty="0"/>
              <a:t>Each node in ROS should be responsible for a single, module purpose.</a:t>
            </a:r>
          </a:p>
          <a:p>
            <a:pPr lvl="1" defTabSz="914400"/>
            <a:r>
              <a:rPr lang="en-US" dirty="0"/>
              <a:t>Each node can send and receive data to other nodes via </a:t>
            </a:r>
          </a:p>
          <a:p>
            <a:pPr lvl="2" defTabSz="914400"/>
            <a:r>
              <a:rPr lang="en-US" dirty="0"/>
              <a:t>topics</a:t>
            </a:r>
          </a:p>
          <a:p>
            <a:pPr lvl="2" defTabSz="914400"/>
            <a:r>
              <a:rPr lang="en-US" dirty="0"/>
              <a:t>services</a:t>
            </a:r>
          </a:p>
          <a:p>
            <a:pPr lvl="2" defTabSz="914400"/>
            <a:r>
              <a:rPr lang="en-US" dirty="0"/>
              <a:t>actions</a:t>
            </a:r>
          </a:p>
          <a:p>
            <a:pPr lvl="2" defTabSz="914400"/>
            <a:r>
              <a:rPr lang="en-US" dirty="0"/>
              <a:t>parameters.</a:t>
            </a:r>
          </a:p>
          <a:p>
            <a:pPr lvl="1" defTabSz="914400"/>
            <a:endParaRPr lang="en-US" dirty="0"/>
          </a:p>
          <a:p>
            <a:pPr marL="171450" lvl="1" indent="0" defTabSz="914400">
              <a:buNone/>
            </a:pPr>
            <a:endParaRPr lang="en-US" dirty="0"/>
          </a:p>
        </p:txBody>
      </p:sp>
      <p:pic>
        <p:nvPicPr>
          <p:cNvPr id="11" name="Picture 4" descr="Red star - Wikipedia">
            <a:extLst>
              <a:ext uri="{FF2B5EF4-FFF2-40B4-BE49-F238E27FC236}">
                <a16:creationId xmlns:a16="http://schemas.microsoft.com/office/drawing/2014/main" id="{70EB3A4F-1D71-8AE6-3934-74D60CB3B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818" y="1927625"/>
            <a:ext cx="518910" cy="49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013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B27B6-8B90-29E0-4E02-721C787C6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AB40F6-1C90-4FE7-E447-2BE5D5527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946" y="1365681"/>
            <a:ext cx="8413916" cy="4983882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D2ACD68-0145-C700-30CF-89217EEA31D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6400" y="1557290"/>
            <a:ext cx="5590140" cy="4517503"/>
          </a:xfrm>
        </p:spPr>
        <p:txBody>
          <a:bodyPr/>
          <a:lstStyle/>
          <a:p>
            <a:r>
              <a:rPr lang="en-US" b="1" i="1" dirty="0"/>
              <a:t>topics</a:t>
            </a:r>
            <a:r>
              <a:rPr lang="en-US" dirty="0"/>
              <a:t> are most commonly used</a:t>
            </a:r>
          </a:p>
          <a:p>
            <a:r>
              <a:rPr lang="en-US" dirty="0"/>
              <a:t>followed by </a:t>
            </a:r>
            <a:r>
              <a:rPr lang="en-US" b="1" i="1" dirty="0"/>
              <a:t>services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171450" lvl="1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55466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99763-A18E-A0BA-71FA-46183DBC5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turtlesim</a:t>
            </a:r>
            <a:r>
              <a:rPr lang="en-US" dirty="0"/>
              <a:t> and </a:t>
            </a:r>
            <a:r>
              <a:rPr lang="en-US" dirty="0" err="1"/>
              <a:t>rqt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C4AB4-ADF7-839F-9565-ADDD9140E68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install </a:t>
            </a:r>
            <a:r>
              <a:rPr lang="en-US" dirty="0" err="1"/>
              <a:t>turtlesim</a:t>
            </a:r>
            <a:endParaRPr lang="en-US" dirty="0"/>
          </a:p>
          <a:p>
            <a:pPr lvl="1"/>
            <a:r>
              <a:rPr lang="en-US" dirty="0" err="1"/>
              <a:t>sudo</a:t>
            </a:r>
            <a:r>
              <a:rPr lang="en-US" dirty="0"/>
              <a:t> apt update</a:t>
            </a:r>
            <a:br>
              <a:rPr lang="en-US" dirty="0"/>
            </a:br>
            <a:r>
              <a:rPr lang="en-US" dirty="0" err="1"/>
              <a:t>sudo</a:t>
            </a:r>
            <a:r>
              <a:rPr lang="en-US" dirty="0"/>
              <a:t> apt install </a:t>
            </a:r>
            <a:r>
              <a:rPr lang="en-US" dirty="0" err="1"/>
              <a:t>ros</a:t>
            </a:r>
            <a:r>
              <a:rPr lang="en-US" dirty="0"/>
              <a:t>-foxy-</a:t>
            </a:r>
            <a:r>
              <a:rPr lang="en-US" dirty="0" err="1"/>
              <a:t>turtlesim</a:t>
            </a:r>
            <a:endParaRPr lang="en-US" dirty="0"/>
          </a:p>
          <a:p>
            <a:r>
              <a:rPr lang="en-US" dirty="0"/>
              <a:t>check that it is installed ok</a:t>
            </a:r>
          </a:p>
          <a:p>
            <a:pPr lvl="1"/>
            <a:r>
              <a:rPr lang="en-US" dirty="0"/>
              <a:t>ros2 pkg executables </a:t>
            </a:r>
            <a:r>
              <a:rPr lang="en-US" dirty="0" err="1"/>
              <a:t>turtlesim</a:t>
            </a:r>
            <a:endParaRPr lang="en-US" dirty="0"/>
          </a:p>
          <a:p>
            <a:r>
              <a:rPr lang="en-US" dirty="0"/>
              <a:t>start </a:t>
            </a:r>
            <a:r>
              <a:rPr lang="en-US" dirty="0" err="1"/>
              <a:t>turtlesim</a:t>
            </a:r>
            <a:endParaRPr lang="en-US" dirty="0"/>
          </a:p>
          <a:p>
            <a:pPr lvl="1"/>
            <a:r>
              <a:rPr lang="en-US" dirty="0"/>
              <a:t>ros2 run </a:t>
            </a:r>
            <a:r>
              <a:rPr lang="en-US" dirty="0" err="1"/>
              <a:t>turtlesim</a:t>
            </a:r>
            <a:r>
              <a:rPr lang="en-US" dirty="0"/>
              <a:t> </a:t>
            </a:r>
            <a:r>
              <a:rPr lang="en-US" dirty="0" err="1"/>
              <a:t>turtlesim_node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start a 2</a:t>
            </a:r>
            <a:r>
              <a:rPr lang="en-US" baseline="30000" dirty="0"/>
              <a:t>nd</a:t>
            </a:r>
            <a:r>
              <a:rPr lang="en-US" dirty="0"/>
              <a:t> node for </a:t>
            </a:r>
            <a:r>
              <a:rPr lang="en-US" dirty="0" err="1"/>
              <a:t>teleop</a:t>
            </a:r>
            <a:r>
              <a:rPr lang="en-US" dirty="0"/>
              <a:t> keyboard input</a:t>
            </a:r>
          </a:p>
          <a:p>
            <a:pPr lvl="1"/>
            <a:r>
              <a:rPr lang="en-US" dirty="0"/>
              <a:t>ros2 run </a:t>
            </a:r>
            <a:r>
              <a:rPr lang="en-US" dirty="0" err="1"/>
              <a:t>turtlesim</a:t>
            </a:r>
            <a:r>
              <a:rPr lang="en-US" dirty="0"/>
              <a:t> </a:t>
            </a:r>
            <a:r>
              <a:rPr lang="en-US" dirty="0" err="1"/>
              <a:t>turtle_teleop_key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FB57F-9DD5-5238-0A48-FF1A916FD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1B0CD5-F6BE-4AD4-484B-6E12D77D20A5}"/>
              </a:ext>
            </a:extLst>
          </p:cNvPr>
          <p:cNvSpPr txBox="1"/>
          <p:nvPr/>
        </p:nvSpPr>
        <p:spPr>
          <a:xfrm>
            <a:off x="1539772" y="4917214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spcBef>
                <a:spcPts val="0"/>
              </a:spcBef>
              <a:spcAft>
                <a:spcPts val="600"/>
              </a:spcAft>
              <a:buClr>
                <a:srgbClr val="FA4616"/>
              </a:buClr>
              <a:buSzPct val="100000"/>
            </a:pPr>
            <a:r>
              <a:rPr lang="en-US" dirty="0">
                <a:solidFill>
                  <a:srgbClr val="326698"/>
                </a:solidFill>
                <a:latin typeface="+mn-lt"/>
                <a:ea typeface="MS PGothic" panose="020B0600070205080204" pitchFamily="34" charset="-128"/>
              </a:rPr>
              <a:t>package 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76A54E-49B6-CE07-182D-23609099BAC8}"/>
              </a:ext>
            </a:extLst>
          </p:cNvPr>
          <p:cNvSpPr txBox="1"/>
          <p:nvPr/>
        </p:nvSpPr>
        <p:spPr>
          <a:xfrm>
            <a:off x="3374748" y="473254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spcBef>
                <a:spcPts val="0"/>
              </a:spcBef>
              <a:spcAft>
                <a:spcPts val="600"/>
              </a:spcAft>
              <a:buClr>
                <a:srgbClr val="FA4616"/>
              </a:buClr>
              <a:buSzPct val="100000"/>
            </a:pPr>
            <a:r>
              <a:rPr lang="en-US" dirty="0">
                <a:solidFill>
                  <a:srgbClr val="326698"/>
                </a:solidFill>
                <a:latin typeface="+mn-lt"/>
                <a:ea typeface="MS PGothic" panose="020B0600070205080204" pitchFamily="34" charset="-128"/>
              </a:rPr>
              <a:t>node name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858209D-7930-490F-32D5-1E3CB79517E8}"/>
              </a:ext>
            </a:extLst>
          </p:cNvPr>
          <p:cNvCxnSpPr/>
          <p:nvPr/>
        </p:nvCxnSpPr>
        <p:spPr>
          <a:xfrm flipH="1" flipV="1">
            <a:off x="2186592" y="4466468"/>
            <a:ext cx="202131" cy="3753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8F6E5C6-4083-A300-F744-21827ACA0BF0}"/>
              </a:ext>
            </a:extLst>
          </p:cNvPr>
          <p:cNvCxnSpPr>
            <a:cxnSpLocks/>
          </p:cNvCxnSpPr>
          <p:nvPr/>
        </p:nvCxnSpPr>
        <p:spPr>
          <a:xfrm flipH="1" flipV="1">
            <a:off x="3494521" y="4470838"/>
            <a:ext cx="382344" cy="300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ABF5FD3-9FF1-6549-DDE6-D351DFA6EB7C}"/>
              </a:ext>
            </a:extLst>
          </p:cNvPr>
          <p:cNvSpPr txBox="1">
            <a:spLocks/>
          </p:cNvSpPr>
          <p:nvPr/>
        </p:nvSpPr>
        <p:spPr bwMode="auto">
          <a:xfrm>
            <a:off x="6082271" y="1409700"/>
            <a:ext cx="5920257" cy="451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rgbClr val="FF462C"/>
              </a:buClr>
              <a:buSzPct val="100000"/>
              <a:buFont typeface="Wingdings" pitchFamily="2" charset="2"/>
              <a:buChar char="§"/>
              <a:defRPr sz="2000" b="0" i="0" kern="1200">
                <a:solidFill>
                  <a:schemeClr val="accent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342900" indent="-171450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defRPr sz="1800" b="0" i="0" kern="1200">
                <a:solidFill>
                  <a:schemeClr val="accent4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514350" indent="-171450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defRPr sz="1400" b="0" i="0" kern="120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517922" indent="-167879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tabLst/>
              <a:defRPr sz="1400" b="0" i="1" kern="120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cs typeface="Helvetica Oblique" pitchFamily="2" charset="0"/>
              </a:defRPr>
            </a:lvl4pPr>
            <a:lvl5pPr marL="7144" indent="-7144" algn="l" rtl="0" eaLnBrk="1" fontAlgn="base" hangingPunct="1">
              <a:spcBef>
                <a:spcPts val="450"/>
              </a:spcBef>
              <a:spcAft>
                <a:spcPts val="450"/>
              </a:spcAft>
              <a:buClr>
                <a:schemeClr val="accent3">
                  <a:lumMod val="60000"/>
                  <a:lumOff val="40000"/>
                </a:schemeClr>
              </a:buClr>
              <a:buSzPct val="75000"/>
              <a:buFont typeface="System Font Regular"/>
              <a:buChar char="​"/>
              <a:tabLst/>
              <a:defRPr sz="1200" b="0" i="0" kern="1200" cap="all" spc="15" baseline="0">
                <a:solidFill>
                  <a:schemeClr val="accent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7144" indent="-7144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System Font Regular"/>
              <a:buChar char="​"/>
              <a:tabLst/>
              <a:defRPr lang="en-US" sz="1200" b="0" i="0" kern="1200" spc="75" baseline="0">
                <a:solidFill>
                  <a:schemeClr val="accent5"/>
                </a:solidFill>
                <a:latin typeface="Helvetica Light" panose="020B0403020202020204" pitchFamily="34" charset="0"/>
                <a:ea typeface="+mn-ea"/>
                <a:cs typeface="Arial Narrow" panose="020B0604020202020204" pitchFamily="34" charset="0"/>
              </a:defRPr>
            </a:lvl6pPr>
            <a:lvl7pPr marL="7144" indent="-7144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SzPct val="75000"/>
              <a:buFont typeface="System Font Regular"/>
              <a:buChar char="​"/>
              <a:tabLst/>
              <a:defRPr lang="en-US" sz="1200" b="0" i="0" kern="1200" baseline="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7144" indent="-7144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System Font Regular"/>
              <a:buChar char="​"/>
              <a:tabLst/>
              <a:defRPr lang="en-US" sz="1200" b="0" i="1" kern="1200" baseline="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7144" indent="0" algn="ctr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System Font Regular"/>
              <a:buChar char="​"/>
              <a:tabLst/>
              <a:defRPr lang="en-US" sz="2400" b="1" i="0" kern="1200" spc="38" baseline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what nodes are running?</a:t>
            </a:r>
          </a:p>
          <a:p>
            <a:pPr lvl="1" defTabSz="914400"/>
            <a:r>
              <a:rPr lang="en-US" dirty="0"/>
              <a:t>ros2 node list</a:t>
            </a:r>
          </a:p>
          <a:p>
            <a:pPr defTabSz="914400"/>
            <a:r>
              <a:rPr lang="en-US" dirty="0"/>
              <a:t>what topics are being passed about?</a:t>
            </a:r>
          </a:p>
          <a:p>
            <a:pPr lvl="1" defTabSz="914400"/>
            <a:r>
              <a:rPr lang="en-US" dirty="0"/>
              <a:t>ros2 topic list</a:t>
            </a:r>
          </a:p>
          <a:p>
            <a:pPr defTabSz="914400"/>
            <a:r>
              <a:rPr lang="en-US" dirty="0"/>
              <a:t>what service / client relationships are there?</a:t>
            </a:r>
          </a:p>
          <a:p>
            <a:pPr lvl="1" defTabSz="914400"/>
            <a:r>
              <a:rPr lang="en-US" dirty="0"/>
              <a:t>ros2 service list</a:t>
            </a:r>
          </a:p>
          <a:p>
            <a:pPr defTabSz="914400"/>
            <a:r>
              <a:rPr lang="en-US" dirty="0"/>
              <a:t>what actions are set up?</a:t>
            </a:r>
          </a:p>
          <a:p>
            <a:pPr lvl="1" defTabSz="914400"/>
            <a:r>
              <a:rPr lang="en-US" dirty="0"/>
              <a:t>ros2 action list</a:t>
            </a:r>
          </a:p>
          <a:p>
            <a:pPr lvl="1" defTabSz="914400"/>
            <a:endParaRPr lang="en-US" dirty="0"/>
          </a:p>
          <a:p>
            <a:pPr defTabSz="914400"/>
            <a:r>
              <a:rPr lang="en-US" dirty="0"/>
              <a:t>visualize the nodes and topics/services/actions</a:t>
            </a:r>
          </a:p>
          <a:p>
            <a:pPr lvl="1" defTabSz="914400"/>
            <a:r>
              <a:rPr lang="en-US" dirty="0" err="1"/>
              <a:t>rqt_graph</a:t>
            </a:r>
            <a:endParaRPr lang="en-US" dirty="0"/>
          </a:p>
          <a:p>
            <a:pPr marL="171450" lvl="1" indent="0" defTabSz="91440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634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99763-A18E-A0BA-71FA-46183DBC5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turtlesim</a:t>
            </a:r>
            <a:r>
              <a:rPr lang="en-US" dirty="0"/>
              <a:t> and </a:t>
            </a:r>
            <a:r>
              <a:rPr lang="en-US" dirty="0" err="1"/>
              <a:t>rqt</a:t>
            </a:r>
            <a:r>
              <a:rPr lang="en-US" dirty="0"/>
              <a:t>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C4AB4-ADF7-839F-9565-ADDD9140E68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6402" y="2019303"/>
            <a:ext cx="5407257" cy="4517503"/>
          </a:xfrm>
        </p:spPr>
        <p:txBody>
          <a:bodyPr/>
          <a:lstStyle/>
          <a:p>
            <a:r>
              <a:rPr lang="en-US" dirty="0"/>
              <a:t>learn about a node</a:t>
            </a:r>
          </a:p>
          <a:p>
            <a:pPr lvl="1"/>
            <a:r>
              <a:rPr lang="en-US" dirty="0"/>
              <a:t>ros2 node info </a:t>
            </a:r>
            <a:r>
              <a:rPr lang="en-US" i="1" dirty="0" err="1"/>
              <a:t>nodeName</a:t>
            </a:r>
            <a:endParaRPr lang="en-US" dirty="0"/>
          </a:p>
          <a:p>
            <a:r>
              <a:rPr lang="en-US" dirty="0"/>
              <a:t>learn about a topic</a:t>
            </a:r>
          </a:p>
          <a:p>
            <a:pPr lvl="1"/>
            <a:r>
              <a:rPr lang="en-US" dirty="0"/>
              <a:t>ros2 topic info </a:t>
            </a:r>
            <a:r>
              <a:rPr lang="en-US" i="1" dirty="0" err="1"/>
              <a:t>topicName</a:t>
            </a:r>
            <a:endParaRPr lang="en-US" dirty="0"/>
          </a:p>
          <a:p>
            <a:r>
              <a:rPr lang="en-US" dirty="0"/>
              <a:t>learn about a service or action</a:t>
            </a:r>
          </a:p>
          <a:p>
            <a:pPr lvl="1"/>
            <a:r>
              <a:rPr lang="en-US" dirty="0"/>
              <a:t>…</a:t>
            </a:r>
          </a:p>
          <a:p>
            <a:r>
              <a:rPr lang="en-US" dirty="0" err="1"/>
              <a:t>rqt</a:t>
            </a:r>
            <a:r>
              <a:rPr lang="en-US" dirty="0"/>
              <a:t> program</a:t>
            </a:r>
          </a:p>
          <a:p>
            <a:pPr lvl="1"/>
            <a:r>
              <a:rPr lang="en-US" dirty="0" err="1"/>
              <a:t>rqt</a:t>
            </a:r>
            <a:endParaRPr lang="en-US" dirty="0"/>
          </a:p>
          <a:p>
            <a:pPr lvl="1"/>
            <a:r>
              <a:rPr lang="en-US" dirty="0" err="1"/>
              <a:t>rqt</a:t>
            </a:r>
            <a:r>
              <a:rPr lang="en-US" dirty="0"/>
              <a:t> --force-discover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FB57F-9DD5-5238-0A48-FF1A916FD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7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ABF5FD3-9FF1-6549-DDE6-D351DFA6EB7C}"/>
              </a:ext>
            </a:extLst>
          </p:cNvPr>
          <p:cNvSpPr txBox="1">
            <a:spLocks/>
          </p:cNvSpPr>
          <p:nvPr/>
        </p:nvSpPr>
        <p:spPr bwMode="auto">
          <a:xfrm>
            <a:off x="6082271" y="1170248"/>
            <a:ext cx="5920257" cy="451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rgbClr val="FF462C"/>
              </a:buClr>
              <a:buSzPct val="100000"/>
              <a:buFont typeface="Wingdings" pitchFamily="2" charset="2"/>
              <a:buChar char="§"/>
              <a:defRPr sz="2000" b="0" i="0" kern="1200">
                <a:solidFill>
                  <a:schemeClr val="accent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342900" indent="-171450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defRPr sz="1800" b="0" i="0" kern="1200">
                <a:solidFill>
                  <a:schemeClr val="accent4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514350" indent="-171450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defRPr sz="1400" b="0" i="0" kern="120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517922" indent="-167879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tabLst/>
              <a:defRPr sz="1400" b="0" i="1" kern="120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cs typeface="Helvetica Oblique" pitchFamily="2" charset="0"/>
              </a:defRPr>
            </a:lvl4pPr>
            <a:lvl5pPr marL="7144" indent="-7144" algn="l" rtl="0" eaLnBrk="1" fontAlgn="base" hangingPunct="1">
              <a:spcBef>
                <a:spcPts val="450"/>
              </a:spcBef>
              <a:spcAft>
                <a:spcPts val="450"/>
              </a:spcAft>
              <a:buClr>
                <a:schemeClr val="accent3">
                  <a:lumMod val="60000"/>
                  <a:lumOff val="40000"/>
                </a:schemeClr>
              </a:buClr>
              <a:buSzPct val="75000"/>
              <a:buFont typeface="System Font Regular"/>
              <a:buChar char="​"/>
              <a:tabLst/>
              <a:defRPr sz="1200" b="0" i="0" kern="1200" cap="all" spc="15" baseline="0">
                <a:solidFill>
                  <a:schemeClr val="accent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7144" indent="-7144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System Font Regular"/>
              <a:buChar char="​"/>
              <a:tabLst/>
              <a:defRPr lang="en-US" sz="1200" b="0" i="0" kern="1200" spc="75" baseline="0">
                <a:solidFill>
                  <a:schemeClr val="accent5"/>
                </a:solidFill>
                <a:latin typeface="Helvetica Light" panose="020B0403020202020204" pitchFamily="34" charset="0"/>
                <a:ea typeface="+mn-ea"/>
                <a:cs typeface="Arial Narrow" panose="020B0604020202020204" pitchFamily="34" charset="0"/>
              </a:defRPr>
            </a:lvl6pPr>
            <a:lvl7pPr marL="7144" indent="-7144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SzPct val="75000"/>
              <a:buFont typeface="System Font Regular"/>
              <a:buChar char="​"/>
              <a:tabLst/>
              <a:defRPr lang="en-US" sz="1200" b="0" i="0" kern="1200" baseline="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7144" indent="-7144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System Font Regular"/>
              <a:buChar char="​"/>
              <a:tabLst/>
              <a:defRPr lang="en-US" sz="1200" b="0" i="1" kern="1200" baseline="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7144" indent="0" algn="ctr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System Font Regular"/>
              <a:buChar char="​"/>
              <a:tabLst/>
              <a:defRPr lang="en-US" sz="2400" b="1" i="0" kern="1200" spc="38" baseline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understanding nodes</a:t>
            </a:r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r>
              <a:rPr lang="en-US" dirty="0"/>
              <a:t>understanding topics</a:t>
            </a:r>
          </a:p>
          <a:p>
            <a:pPr marL="171450" lvl="1" indent="0" defTabSz="914400">
              <a:buNone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248678-357E-0CE3-F80D-EE992954E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938" y="1710372"/>
            <a:ext cx="2282119" cy="11827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3EA4F8-409F-BE58-9DF0-840407165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3937" y="3428999"/>
            <a:ext cx="2943843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55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99763-A18E-A0BA-71FA-46183DBC5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turtlesim</a:t>
            </a:r>
            <a:r>
              <a:rPr lang="en-US" dirty="0"/>
              <a:t> and </a:t>
            </a:r>
            <a:r>
              <a:rPr lang="en-US" dirty="0" err="1"/>
              <a:t>rqt</a:t>
            </a:r>
            <a:r>
              <a:rPr lang="en-US" dirty="0"/>
              <a:t>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C4AB4-ADF7-839F-9565-ADDD9140E68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65797" y="2027820"/>
            <a:ext cx="5407257" cy="4517503"/>
          </a:xfrm>
        </p:spPr>
        <p:txBody>
          <a:bodyPr/>
          <a:lstStyle/>
          <a:p>
            <a:r>
              <a:rPr lang="en-US" dirty="0"/>
              <a:t>understanding services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FB57F-9DD5-5238-0A48-FF1A916FD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8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ABF5FD3-9FF1-6549-DDE6-D351DFA6EB7C}"/>
              </a:ext>
            </a:extLst>
          </p:cNvPr>
          <p:cNvSpPr txBox="1">
            <a:spLocks/>
          </p:cNvSpPr>
          <p:nvPr/>
        </p:nvSpPr>
        <p:spPr bwMode="auto">
          <a:xfrm>
            <a:off x="6082271" y="1409700"/>
            <a:ext cx="5920257" cy="451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rgbClr val="FF462C"/>
              </a:buClr>
              <a:buSzPct val="100000"/>
              <a:buFont typeface="Wingdings" pitchFamily="2" charset="2"/>
              <a:buChar char="§"/>
              <a:defRPr sz="2000" b="0" i="0" kern="1200">
                <a:solidFill>
                  <a:schemeClr val="accent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342900" indent="-171450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defRPr sz="1800" b="0" i="0" kern="1200">
                <a:solidFill>
                  <a:schemeClr val="accent4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514350" indent="-171450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defRPr sz="1400" b="0" i="0" kern="120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517922" indent="-167879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tabLst/>
              <a:defRPr sz="1400" b="0" i="1" kern="120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cs typeface="Helvetica Oblique" pitchFamily="2" charset="0"/>
              </a:defRPr>
            </a:lvl4pPr>
            <a:lvl5pPr marL="7144" indent="-7144" algn="l" rtl="0" eaLnBrk="1" fontAlgn="base" hangingPunct="1">
              <a:spcBef>
                <a:spcPts val="450"/>
              </a:spcBef>
              <a:spcAft>
                <a:spcPts val="450"/>
              </a:spcAft>
              <a:buClr>
                <a:schemeClr val="accent3">
                  <a:lumMod val="60000"/>
                  <a:lumOff val="40000"/>
                </a:schemeClr>
              </a:buClr>
              <a:buSzPct val="75000"/>
              <a:buFont typeface="System Font Regular"/>
              <a:buChar char="​"/>
              <a:tabLst/>
              <a:defRPr sz="1200" b="0" i="0" kern="1200" cap="all" spc="15" baseline="0">
                <a:solidFill>
                  <a:schemeClr val="accent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7144" indent="-7144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System Font Regular"/>
              <a:buChar char="​"/>
              <a:tabLst/>
              <a:defRPr lang="en-US" sz="1200" b="0" i="0" kern="1200" spc="75" baseline="0">
                <a:solidFill>
                  <a:schemeClr val="accent5"/>
                </a:solidFill>
                <a:latin typeface="Helvetica Light" panose="020B0403020202020204" pitchFamily="34" charset="0"/>
                <a:ea typeface="+mn-ea"/>
                <a:cs typeface="Arial Narrow" panose="020B0604020202020204" pitchFamily="34" charset="0"/>
              </a:defRPr>
            </a:lvl6pPr>
            <a:lvl7pPr marL="7144" indent="-7144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SzPct val="75000"/>
              <a:buFont typeface="System Font Regular"/>
              <a:buChar char="​"/>
              <a:tabLst/>
              <a:defRPr lang="en-US" sz="1200" b="0" i="0" kern="1200" baseline="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7144" indent="-7144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System Font Regular"/>
              <a:buChar char="​"/>
              <a:tabLst/>
              <a:defRPr lang="en-US" sz="1200" b="0" i="1" kern="1200" baseline="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7144" indent="0" algn="ctr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System Font Regular"/>
              <a:buChar char="​"/>
              <a:tabLst/>
              <a:defRPr lang="en-US" sz="2400" b="1" i="0" kern="1200" spc="38" baseline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understanding actions</a:t>
            </a:r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marL="171450" lvl="1" indent="0" defTabSz="91440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0F3F6C-8AA3-06EB-FCD7-635CA6E28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73" y="2717865"/>
            <a:ext cx="3812021" cy="28670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AA6454-FF2A-0477-714A-06D07653B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923" y="2027820"/>
            <a:ext cx="4011228" cy="336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70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99763-A18E-A0BA-71FA-46183DBC5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turtlesim</a:t>
            </a:r>
            <a:r>
              <a:rPr lang="en-US" dirty="0"/>
              <a:t> and </a:t>
            </a:r>
            <a:r>
              <a:rPr lang="en-US" dirty="0" err="1"/>
              <a:t>rqt</a:t>
            </a:r>
            <a:r>
              <a:rPr lang="en-US" dirty="0"/>
              <a:t>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C4AB4-ADF7-839F-9565-ADDD9140E68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65797" y="2027820"/>
            <a:ext cx="5407257" cy="4517503"/>
          </a:xfrm>
        </p:spPr>
        <p:txBody>
          <a:bodyPr/>
          <a:lstStyle/>
          <a:p>
            <a:r>
              <a:rPr lang="fr-FR" dirty="0"/>
              <a:t>ros2 run </a:t>
            </a:r>
            <a:r>
              <a:rPr lang="fr-FR" dirty="0" err="1"/>
              <a:t>rqt_console</a:t>
            </a:r>
            <a:r>
              <a:rPr lang="fr-FR" dirty="0"/>
              <a:t> </a:t>
            </a:r>
            <a:r>
              <a:rPr lang="fr-FR" dirty="0" err="1"/>
              <a:t>rqt_console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launching</a:t>
            </a:r>
            <a:r>
              <a:rPr lang="fr-FR" dirty="0"/>
              <a:t> </a:t>
            </a:r>
            <a:r>
              <a:rPr lang="fr-FR" dirty="0" err="1"/>
              <a:t>nodes</a:t>
            </a:r>
            <a:endParaRPr lang="fr-FR" dirty="0"/>
          </a:p>
          <a:p>
            <a:pPr lvl="1"/>
            <a:r>
              <a:rPr lang="fr-FR" dirty="0"/>
              <a:t>launch files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FB57F-9DD5-5238-0A48-FF1A916FD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9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ABF5FD3-9FF1-6549-DDE6-D351DFA6EB7C}"/>
              </a:ext>
            </a:extLst>
          </p:cNvPr>
          <p:cNvSpPr txBox="1">
            <a:spLocks/>
          </p:cNvSpPr>
          <p:nvPr/>
        </p:nvSpPr>
        <p:spPr bwMode="auto">
          <a:xfrm>
            <a:off x="3069425" y="3177472"/>
            <a:ext cx="5920257" cy="451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rgbClr val="FF462C"/>
              </a:buClr>
              <a:buSzPct val="100000"/>
              <a:buFont typeface="Wingdings" pitchFamily="2" charset="2"/>
              <a:buChar char="§"/>
              <a:defRPr sz="2000" b="0" i="0" kern="1200">
                <a:solidFill>
                  <a:schemeClr val="accent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342900" indent="-171450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defRPr sz="1800" b="0" i="0" kern="1200">
                <a:solidFill>
                  <a:schemeClr val="accent4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514350" indent="-171450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defRPr sz="1400" b="0" i="0" kern="120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517922" indent="-167879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tabLst/>
              <a:defRPr sz="1400" b="0" i="1" kern="120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cs typeface="Helvetica Oblique" pitchFamily="2" charset="0"/>
              </a:defRPr>
            </a:lvl4pPr>
            <a:lvl5pPr marL="7144" indent="-7144" algn="l" rtl="0" eaLnBrk="1" fontAlgn="base" hangingPunct="1">
              <a:spcBef>
                <a:spcPts val="450"/>
              </a:spcBef>
              <a:spcAft>
                <a:spcPts val="450"/>
              </a:spcAft>
              <a:buClr>
                <a:schemeClr val="accent3">
                  <a:lumMod val="60000"/>
                  <a:lumOff val="40000"/>
                </a:schemeClr>
              </a:buClr>
              <a:buSzPct val="75000"/>
              <a:buFont typeface="System Font Regular"/>
              <a:buChar char="​"/>
              <a:tabLst/>
              <a:defRPr sz="1200" b="0" i="0" kern="1200" cap="all" spc="15" baseline="0">
                <a:solidFill>
                  <a:schemeClr val="accent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7144" indent="-7144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System Font Regular"/>
              <a:buChar char="​"/>
              <a:tabLst/>
              <a:defRPr lang="en-US" sz="1200" b="0" i="0" kern="1200" spc="75" baseline="0">
                <a:solidFill>
                  <a:schemeClr val="accent5"/>
                </a:solidFill>
                <a:latin typeface="Helvetica Light" panose="020B0403020202020204" pitchFamily="34" charset="0"/>
                <a:ea typeface="+mn-ea"/>
                <a:cs typeface="Arial Narrow" panose="020B0604020202020204" pitchFamily="34" charset="0"/>
              </a:defRPr>
            </a:lvl6pPr>
            <a:lvl7pPr marL="7144" indent="-7144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SzPct val="75000"/>
              <a:buFont typeface="System Font Regular"/>
              <a:buChar char="​"/>
              <a:tabLst/>
              <a:defRPr lang="en-US" sz="1200" b="0" i="0" kern="1200" baseline="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7144" indent="-7144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System Font Regular"/>
              <a:buChar char="​"/>
              <a:tabLst/>
              <a:defRPr lang="en-US" sz="1200" b="0" i="1" kern="1200" baseline="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7144" indent="0" algn="ctr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System Font Regular"/>
              <a:buChar char="​"/>
              <a:tabLst/>
              <a:defRPr lang="en-US" sz="2400" b="1" i="0" kern="1200" spc="38" baseline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marL="171450" lvl="1" indent="0" defTabSz="914400">
              <a:buNone/>
            </a:pPr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034025C-B451-D218-0370-93B9913FB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3432" y="3177472"/>
            <a:ext cx="66174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FMono-Regular"/>
              </a:rPr>
              <a:t>ros2 launch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SFMono-Regular"/>
              </a:rPr>
              <a:t>turtlesim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FMono-Regular"/>
              </a:rPr>
              <a:t> multisim.launch.py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A25FED-A679-268A-AC99-BDF16230C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186" y="3668451"/>
            <a:ext cx="9257970" cy="28768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180C37-F037-FB9D-9255-8F25A582C7C6}"/>
              </a:ext>
            </a:extLst>
          </p:cNvPr>
          <p:cNvSpPr txBox="1"/>
          <p:nvPr/>
        </p:nvSpPr>
        <p:spPr>
          <a:xfrm>
            <a:off x="5056094" y="1523795"/>
            <a:ext cx="6553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ros2 topic pub  /turtlesim1/turtle1/</a:t>
            </a:r>
            <a:r>
              <a:rPr lang="en-US" dirty="0" err="1"/>
              <a:t>cmd_vel</a:t>
            </a:r>
            <a:r>
              <a:rPr lang="en-US" dirty="0"/>
              <a:t> </a:t>
            </a:r>
            <a:r>
              <a:rPr lang="en-US" dirty="0" err="1"/>
              <a:t>geometry_msgs</a:t>
            </a:r>
            <a:r>
              <a:rPr lang="en-US" dirty="0"/>
              <a:t>/msg/Twist "{linear: {x: 2.0, y: 0.0, z: 0.0}, angular: {x: 0.0, y: 0.0, z: 1.8}}"</a:t>
            </a:r>
          </a:p>
        </p:txBody>
      </p:sp>
    </p:spTree>
    <p:extLst>
      <p:ext uri="{BB962C8B-B14F-4D97-AF65-F5344CB8AC3E}">
        <p14:creationId xmlns:p14="http://schemas.microsoft.com/office/powerpoint/2010/main" val="178328285"/>
      </p:ext>
    </p:extLst>
  </p:cSld>
  <p:clrMapOvr>
    <a:masterClrMapping/>
  </p:clrMapOvr>
</p:sld>
</file>

<file path=ppt/theme/theme1.xml><?xml version="1.0" encoding="utf-8"?>
<a:theme xmlns:a="http://schemas.openxmlformats.org/drawingml/2006/main" name="PNE Theme Slide Deck">
  <a:themeElements>
    <a:clrScheme name="UF Engineering">
      <a:dk1>
        <a:srgbClr val="000000"/>
      </a:dk1>
      <a:lt1>
        <a:srgbClr val="FFFFFF"/>
      </a:lt1>
      <a:dk2>
        <a:srgbClr val="000C3E"/>
      </a:dk2>
      <a:lt2>
        <a:srgbClr val="6C9AC3"/>
      </a:lt2>
      <a:accent1>
        <a:srgbClr val="004B80"/>
      </a:accent1>
      <a:accent2>
        <a:srgbClr val="0020A5"/>
      </a:accent2>
      <a:accent3>
        <a:srgbClr val="FA4616"/>
      </a:accent3>
      <a:accent4>
        <a:srgbClr val="E18F41"/>
      </a:accent4>
      <a:accent5>
        <a:srgbClr val="326698"/>
      </a:accent5>
      <a:accent6>
        <a:srgbClr val="6C9AC3"/>
      </a:accent6>
      <a:hlink>
        <a:srgbClr val="FF462C"/>
      </a:hlink>
      <a:folHlink>
        <a:srgbClr val="FF7F3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529B"/>
        </a:solidFill>
        <a:ln>
          <a:noFill/>
        </a:ln>
      </a:spPr>
      <a:bodyPr rtlCol="0" anchor="ctr"/>
      <a:lstStyle>
        <a:defPPr algn="ctr">
          <a:defRPr spc="100" dirty="0" smtClean="0">
            <a:solidFill>
              <a:schemeClr val="bg1"/>
            </a:solidFill>
            <a:latin typeface="Helvetica Light" panose="020B0403020202020204" pitchFamily="34" charset="0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28600" indent="-228600" algn="l" defTabSz="914400">
          <a:spcBef>
            <a:spcPts val="0"/>
          </a:spcBef>
          <a:spcAft>
            <a:spcPts val="600"/>
          </a:spcAft>
          <a:buClr>
            <a:srgbClr val="FA4616"/>
          </a:buClr>
          <a:buSzPct val="100000"/>
          <a:buFont typeface="Wingdings" pitchFamily="2" charset="2"/>
          <a:buChar char="§"/>
          <a:defRPr sz="1600" dirty="0" smtClean="0">
            <a:solidFill>
              <a:srgbClr val="326698"/>
            </a:solidFill>
            <a:latin typeface="Rockwell" panose="02060603020205020403" pitchFamily="18" charset="77"/>
            <a:ea typeface="MS PGothic" panose="020B0600070205080204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E_MAE_template.potx" id="{BD85BFF2-0E39-466B-99ED-E362F1BE6671}" vid="{B9578687-9B51-4E94-8A8E-8F615DAA3164}"/>
    </a:ext>
  </a:extLst>
</a:theme>
</file>

<file path=ppt/theme/theme2.xml><?xml version="1.0" encoding="utf-8"?>
<a:theme xmlns:a="http://schemas.openxmlformats.org/drawingml/2006/main" name="cdc_simpl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3AB6403-E413-4578-9C52-20CA467AB375}" vid="{108558C6-9E88-4817-829A-E27EDEF5781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COE_MAE_template</Template>
  <TotalTime>1818</TotalTime>
  <Words>569</Words>
  <Application>Microsoft Office PowerPoint</Application>
  <PresentationFormat>Widescreen</PresentationFormat>
  <Paragraphs>112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Gentona Book</vt:lpstr>
      <vt:lpstr>Helvetica Light</vt:lpstr>
      <vt:lpstr>Quadon Medium</vt:lpstr>
      <vt:lpstr>Rockwell</vt:lpstr>
      <vt:lpstr>SFMono-Regular</vt:lpstr>
      <vt:lpstr>System Font Regular</vt:lpstr>
      <vt:lpstr>Wingdings</vt:lpstr>
      <vt:lpstr>PNE Theme Slide Deck</vt:lpstr>
      <vt:lpstr>cdc_simple 2</vt:lpstr>
      <vt:lpstr>PowerPoint Presentation</vt:lpstr>
      <vt:lpstr>References</vt:lpstr>
      <vt:lpstr>PowerPoint Presentation</vt:lpstr>
      <vt:lpstr>1.  setup</vt:lpstr>
      <vt:lpstr>PowerPoint Presentation</vt:lpstr>
      <vt:lpstr>turtlesim and rqt</vt:lpstr>
      <vt:lpstr>turtlesim and rqt, cont.</vt:lpstr>
      <vt:lpstr>turtlesim and rqt, cont.</vt:lpstr>
      <vt:lpstr>turtlesim and rqt, cont.</vt:lpstr>
      <vt:lpstr>PowerPoint Presentation</vt:lpstr>
      <vt:lpstr>recording and playing back data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 Crane</dc:creator>
  <cp:lastModifiedBy>Crane, Carl</cp:lastModifiedBy>
  <cp:revision>80</cp:revision>
  <dcterms:created xsi:type="dcterms:W3CDTF">2022-07-14T15:43:12Z</dcterms:created>
  <dcterms:modified xsi:type="dcterms:W3CDTF">2023-01-28T18:01:18Z</dcterms:modified>
</cp:coreProperties>
</file>