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</p:sldMasterIdLst>
  <p:notesMasterIdLst>
    <p:notesMasterId r:id="rId11"/>
  </p:notesMasterIdLst>
  <p:sldIdLst>
    <p:sldId id="256" r:id="rId3"/>
    <p:sldId id="297" r:id="rId4"/>
    <p:sldId id="299" r:id="rId5"/>
    <p:sldId id="305" r:id="rId6"/>
    <p:sldId id="298" r:id="rId7"/>
    <p:sldId id="306" r:id="rId8"/>
    <p:sldId id="307" r:id="rId9"/>
    <p:sldId id="273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698"/>
    <a:srgbClr val="E18F41"/>
    <a:srgbClr val="FFFFFF"/>
    <a:srgbClr val="FA4616"/>
    <a:srgbClr val="004B80"/>
    <a:srgbClr val="477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 autoAdjust="0"/>
  </p:normalViewPr>
  <p:slideViewPr>
    <p:cSldViewPr snapToGrid="0">
      <p:cViewPr varScale="1">
        <p:scale>
          <a:sx n="83" d="100"/>
          <a:sy n="8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DF37-8C01-4450-8876-D5FA12759C5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E8835-EC9E-4AE4-AE2F-FAB072B2B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59888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BF4C9-1C58-23C2-5381-56DCBE74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E0E3-9413-4027-BB29-A6AAF96B180A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8E824-1705-2B04-A925-C64855711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DD4A6-532E-D554-B82A-514AA79F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5CCA-E5E6-470D-858F-00859ADAF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1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3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3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409489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6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333481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516069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26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576103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269467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45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4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7D67CB-9C90-471E-97E9-5DBC93541B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3862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8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D6F471-CD8F-2C31-A94F-84917A17B9E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29548" y="3411706"/>
            <a:ext cx="10912863" cy="1291818"/>
          </a:xfrm>
        </p:spPr>
        <p:txBody>
          <a:bodyPr wrap="square" anchor="t">
            <a:norm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custom messages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FAD289-32D4-452D-2F30-77DDFF058FA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Department of Mechanical and Aerospace Engineering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8FED3-BFBB-8BFC-AAF0-C8637F1F92EB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29549" y="2400477"/>
            <a:ext cx="10912863" cy="101122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EML 4930 – ROS2, lecture 5</a:t>
            </a:r>
          </a:p>
        </p:txBody>
      </p:sp>
    </p:spTree>
    <p:extLst>
      <p:ext uri="{BB962C8B-B14F-4D97-AF65-F5344CB8AC3E}">
        <p14:creationId xmlns:p14="http://schemas.microsoft.com/office/powerpoint/2010/main" val="2394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2D7DD7-608B-D1BF-07CE-DD905F395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/>
          <a:stretch/>
        </p:blipFill>
        <p:spPr>
          <a:xfrm>
            <a:off x="363714" y="2821163"/>
            <a:ext cx="3562350" cy="3716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931D7-2389-FCF7-05CA-324BE286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7" y="879651"/>
            <a:ext cx="3476625" cy="565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C7E6C3-8D02-286A-9578-3DAF8DF98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935" y="2898951"/>
            <a:ext cx="3514725" cy="3638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27D4B2-5BF6-33E0-0745-2BA1E8DA732F}"/>
              </a:ext>
            </a:extLst>
          </p:cNvPr>
          <p:cNvSpPr txBox="1"/>
          <p:nvPr/>
        </p:nvSpPr>
        <p:spPr>
          <a:xfrm>
            <a:off x="3423385" y="1432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https://docs.ros.org/en/foxy/Tutorials.html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3B86A-680E-50D2-6CA1-23DD44272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14" y="143255"/>
            <a:ext cx="2324982" cy="22581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766E32-11E6-19F3-947E-CE7C3AD9AAF6}"/>
              </a:ext>
            </a:extLst>
          </p:cNvPr>
          <p:cNvCxnSpPr>
            <a:cxnSpLocks/>
          </p:cNvCxnSpPr>
          <p:nvPr/>
        </p:nvCxnSpPr>
        <p:spPr>
          <a:xfrm>
            <a:off x="587141" y="647012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D1B5FAD-55F1-0F85-E9D9-CAC4F87D7DD9}"/>
              </a:ext>
            </a:extLst>
          </p:cNvPr>
          <p:cNvSpPr/>
          <p:nvPr/>
        </p:nvSpPr>
        <p:spPr>
          <a:xfrm>
            <a:off x="4780162" y="2281187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767D7F-E69F-0397-88A4-E74B545935AC}"/>
              </a:ext>
            </a:extLst>
          </p:cNvPr>
          <p:cNvSpPr/>
          <p:nvPr/>
        </p:nvSpPr>
        <p:spPr>
          <a:xfrm>
            <a:off x="4751478" y="3463282"/>
            <a:ext cx="2689042" cy="53997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94EF-0FD5-FE3C-64C8-F3C60F2ED3AF}"/>
              </a:ext>
            </a:extLst>
          </p:cNvPr>
          <p:cNvSpPr/>
          <p:nvPr/>
        </p:nvSpPr>
        <p:spPr>
          <a:xfrm>
            <a:off x="4751478" y="5157906"/>
            <a:ext cx="2689042" cy="304965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33190-6F16-D8B8-CA5B-B83C9F8448E5}"/>
              </a:ext>
            </a:extLst>
          </p:cNvPr>
          <p:cNvSpPr/>
          <p:nvPr/>
        </p:nvSpPr>
        <p:spPr>
          <a:xfrm>
            <a:off x="4751478" y="6245366"/>
            <a:ext cx="2689042" cy="216582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6D5A53-4547-E98B-7D9A-542C21739270}"/>
              </a:ext>
            </a:extLst>
          </p:cNvPr>
          <p:cNvCxnSpPr>
            <a:cxnSpLocks/>
          </p:cNvCxnSpPr>
          <p:nvPr/>
        </p:nvCxnSpPr>
        <p:spPr>
          <a:xfrm>
            <a:off x="4694152" y="620270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4355B8-C94D-D080-74B8-6E332C6605F7}"/>
              </a:ext>
            </a:extLst>
          </p:cNvPr>
          <p:cNvCxnSpPr>
            <a:cxnSpLocks/>
          </p:cNvCxnSpPr>
          <p:nvPr/>
        </p:nvCxnSpPr>
        <p:spPr>
          <a:xfrm>
            <a:off x="8648902" y="4997944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D57BD8-D695-90E6-823F-4030825D7419}"/>
              </a:ext>
            </a:extLst>
          </p:cNvPr>
          <p:cNvCxnSpPr>
            <a:cxnSpLocks/>
          </p:cNvCxnSpPr>
          <p:nvPr/>
        </p:nvCxnSpPr>
        <p:spPr>
          <a:xfrm>
            <a:off x="8590802" y="6259796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B9A7C250-A669-6776-5161-5CBDC2E95F8F}"/>
              </a:ext>
            </a:extLst>
          </p:cNvPr>
          <p:cNvSpPr/>
          <p:nvPr/>
        </p:nvSpPr>
        <p:spPr>
          <a:xfrm>
            <a:off x="8678776" y="3985331"/>
            <a:ext cx="2689042" cy="453443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94FEBE-FDE3-0B64-78C3-C61E7E2BAEC7}"/>
              </a:ext>
            </a:extLst>
          </p:cNvPr>
          <p:cNvSpPr/>
          <p:nvPr/>
        </p:nvSpPr>
        <p:spPr>
          <a:xfrm>
            <a:off x="8678776" y="6341629"/>
            <a:ext cx="2689042" cy="210791"/>
          </a:xfrm>
          <a:prstGeom prst="rect">
            <a:avLst/>
          </a:prstGeom>
          <a:solidFill>
            <a:srgbClr val="BFBFB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3568C-BD92-06D1-D5B7-A851E5EE5576}"/>
              </a:ext>
            </a:extLst>
          </p:cNvPr>
          <p:cNvCxnSpPr>
            <a:cxnSpLocks/>
          </p:cNvCxnSpPr>
          <p:nvPr/>
        </p:nvCxnSpPr>
        <p:spPr>
          <a:xfrm>
            <a:off x="4751478" y="3382700"/>
            <a:ext cx="29742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Red star - Wikipedia">
            <a:extLst>
              <a:ext uri="{FF2B5EF4-FFF2-40B4-BE49-F238E27FC236}">
                <a16:creationId xmlns:a16="http://schemas.microsoft.com/office/drawing/2014/main" id="{AAE75F5C-090F-A7A4-7E60-F7B49D99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02" y="4407065"/>
            <a:ext cx="518910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A1</a:t>
            </a:r>
            <a:r>
              <a:rPr lang="en-US" sz="1400" dirty="0">
                <a:latin typeface="+mn-lt"/>
              </a:rPr>
              <a:t>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A2</a:t>
            </a:r>
            <a:r>
              <a:rPr lang="en-US" sz="1400" dirty="0">
                <a:latin typeface="+mn-lt"/>
              </a:rPr>
              <a:t>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58596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my_uf_pkg2</a:t>
            </a:r>
          </a:p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av_parameters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76C91A-9CC5-D43E-4BF2-7D5B20E95D92}"/>
              </a:ext>
            </a:extLst>
          </p:cNvPr>
          <p:cNvGrpSpPr/>
          <p:nvPr/>
        </p:nvGrpSpPr>
        <p:grpSpPr>
          <a:xfrm>
            <a:off x="7901332" y="2366414"/>
            <a:ext cx="2665390" cy="769280"/>
            <a:chOff x="6113640" y="1679966"/>
            <a:chExt cx="2479134" cy="76928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C4AA3B4-1454-3684-CFB4-CC3E9CCAA5E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551588"/>
              <a:chOff x="618210" y="1857907"/>
              <a:chExt cx="2479134" cy="55158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E487EA-6377-996E-8941-C1DBBCCB98F5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2235286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std_msgs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/Float64MultiArray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302C6CF-A0F2-8399-BE94-84F7C8208F70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276999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float64[ ] data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6FC8DDF-FC6C-9504-9C59-127981939FB4}"/>
                </a:ext>
              </a:extLst>
            </p:cNvPr>
            <p:cNvSpPr txBox="1"/>
            <p:nvPr/>
          </p:nvSpPr>
          <p:spPr>
            <a:xfrm>
              <a:off x="6121277" y="1679966"/>
              <a:ext cx="2206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my_polar_topic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78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F6CCB-A8B9-14CF-B3C4-A489D489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7F51A1-21C0-F9CB-A5F6-ED840FDD8BD9}"/>
              </a:ext>
            </a:extLst>
          </p:cNvPr>
          <p:cNvGrpSpPr/>
          <p:nvPr/>
        </p:nvGrpSpPr>
        <p:grpSpPr>
          <a:xfrm>
            <a:off x="1370673" y="3298803"/>
            <a:ext cx="2305331" cy="1012595"/>
            <a:chOff x="1183908" y="2820203"/>
            <a:chExt cx="1838426" cy="7662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0ADFE-2946-E9FA-774B-47762FB65BB6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7F7713-A3BA-675F-913D-8AE3017B9006}"/>
                </a:ext>
              </a:extLst>
            </p:cNvPr>
            <p:cNvSpPr txBox="1"/>
            <p:nvPr/>
          </p:nvSpPr>
          <p:spPr>
            <a:xfrm>
              <a:off x="1589969" y="2877804"/>
              <a:ext cx="955178" cy="698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pub_pt.py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pub_me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1B65D5-21D1-CFED-F466-3D1E6D6FB02A}"/>
              </a:ext>
            </a:extLst>
          </p:cNvPr>
          <p:cNvCxnSpPr>
            <a:cxnSpLocks/>
          </p:cNvCxnSpPr>
          <p:nvPr/>
        </p:nvCxnSpPr>
        <p:spPr>
          <a:xfrm>
            <a:off x="3688756" y="3821217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1CA1419-35D5-5F44-FBBF-32C9973B855A}"/>
              </a:ext>
            </a:extLst>
          </p:cNvPr>
          <p:cNvSpPr txBox="1"/>
          <p:nvPr/>
        </p:nvSpPr>
        <p:spPr>
          <a:xfrm>
            <a:off x="3604877" y="347040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1251DD-4853-A3E0-25F1-DBC9EDA86AE9}"/>
              </a:ext>
            </a:extLst>
          </p:cNvPr>
          <p:cNvSpPr txBox="1"/>
          <p:nvPr/>
        </p:nvSpPr>
        <p:spPr>
          <a:xfrm>
            <a:off x="5639524" y="343807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0C19FC-2B2B-8D9F-0A0F-42D798DC1C2E}"/>
              </a:ext>
            </a:extLst>
          </p:cNvPr>
          <p:cNvGrpSpPr/>
          <p:nvPr/>
        </p:nvGrpSpPr>
        <p:grpSpPr>
          <a:xfrm>
            <a:off x="3456342" y="2107168"/>
            <a:ext cx="2665390" cy="1138612"/>
            <a:chOff x="6113640" y="1679966"/>
            <a:chExt cx="2479134" cy="113861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2D2F582-3061-737E-D3F2-DEC0B75FD51E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920920"/>
              <a:chOff x="618210" y="1857907"/>
              <a:chExt cx="2479134" cy="92092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9EA236-CF99-40B7-C3D4-51B00880686F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96667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326698"/>
                    </a:solidFill>
                    <a:latin typeface="+mn-lt"/>
                  </a:rPr>
                  <a:t>geometry_msgs</a:t>
                </a:r>
                <a:r>
                  <a:rPr lang="en-US" sz="1400" dirty="0">
                    <a:solidFill>
                      <a:srgbClr val="326698"/>
                    </a:solidFill>
                    <a:latin typeface="+mn-lt"/>
                  </a:rPr>
                  <a:t>/Vector3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B61C176-A323-709F-4B1F-8FB42FBCCAAD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64633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x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y</a:t>
                </a:r>
              </a:p>
              <a:p>
                <a:r>
                  <a:rPr lang="en-US" sz="1200" dirty="0">
                    <a:solidFill>
                      <a:srgbClr val="326698"/>
                    </a:solidFill>
                    <a:latin typeface="+mn-lt"/>
                  </a:rPr>
                  <a:t>float64 z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F358AE-B7F2-46B1-391B-E1E1A75A86FC}"/>
                </a:ext>
              </a:extLst>
            </p:cNvPr>
            <p:cNvSpPr txBox="1"/>
            <p:nvPr/>
          </p:nvSpPr>
          <p:spPr>
            <a:xfrm>
              <a:off x="6121277" y="1679966"/>
              <a:ext cx="22841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326698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326698"/>
                  </a:solidFill>
                  <a:latin typeface="+mn-lt"/>
                </a:rPr>
                <a:t>my_point_topic</a:t>
              </a:r>
              <a:endParaRPr lang="en-US" sz="1400" dirty="0">
                <a:solidFill>
                  <a:srgbClr val="326698"/>
                </a:solidFill>
                <a:latin typeface="+mn-lt"/>
              </a:endParaRPr>
            </a:p>
          </p:txBody>
        </p:sp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53F4428F-707D-BD4F-ECC9-0B689887F657}"/>
              </a:ext>
            </a:extLst>
          </p:cNvPr>
          <p:cNvCxnSpPr>
            <a:cxnSpLocks/>
          </p:cNvCxnSpPr>
          <p:nvPr/>
        </p:nvCxnSpPr>
        <p:spPr>
          <a:xfrm>
            <a:off x="8143405" y="3859096"/>
            <a:ext cx="2200563" cy="378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971C515-3953-D353-5162-0141691DACC1}"/>
              </a:ext>
            </a:extLst>
          </p:cNvPr>
          <p:cNvSpPr txBox="1"/>
          <p:nvPr/>
        </p:nvSpPr>
        <p:spPr>
          <a:xfrm>
            <a:off x="8116048" y="3482663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3144A-051E-CF3A-1A13-0A7D23BB12F5}"/>
              </a:ext>
            </a:extLst>
          </p:cNvPr>
          <p:cNvSpPr txBox="1"/>
          <p:nvPr/>
        </p:nvSpPr>
        <p:spPr>
          <a:xfrm>
            <a:off x="6154833" y="4472411"/>
            <a:ext cx="1774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latin typeface="+mn-lt"/>
                <a:ea typeface="MS PGothic" panose="020B0600070205080204" pitchFamily="34" charset="-128"/>
              </a:rPr>
              <a:t>calc (r, </a:t>
            </a:r>
            <a:r>
              <a:rPr lang="el-GR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US" sz="1400" dirty="0">
                <a:latin typeface="+mn-lt"/>
                <a:ea typeface="MS PGothic" panose="020B0600070205080204" pitchFamily="34" charset="-128"/>
                <a:cs typeface="Times New Roman" panose="02020603050405020304" pitchFamily="18" charset="0"/>
              </a:rPr>
              <a:t>) from (x, y)</a:t>
            </a:r>
            <a:endParaRPr lang="en-US" sz="1400" dirty="0"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B19CB-B442-9DCA-C301-45247A087AB9}"/>
              </a:ext>
            </a:extLst>
          </p:cNvPr>
          <p:cNvSpPr txBox="1"/>
          <p:nvPr/>
        </p:nvSpPr>
        <p:spPr>
          <a:xfrm>
            <a:off x="808382" y="4405964"/>
            <a:ext cx="39226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sz="1400" dirty="0">
                <a:latin typeface="+mn-lt"/>
              </a:rPr>
              <a:t>x(t) = A1 * cos(0.2*t + </a:t>
            </a:r>
            <a:r>
              <a:rPr lang="el-GR" sz="1400" dirty="0">
                <a:latin typeface="+mn-lt"/>
              </a:rPr>
              <a:t>π</a:t>
            </a:r>
            <a:r>
              <a:rPr lang="en-US" sz="1400" dirty="0">
                <a:latin typeface="+mn-lt"/>
              </a:rPr>
              <a:t>/2)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y(t) = A2 * sin(0.6*t)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z(t) = 0.0</a:t>
            </a:r>
          </a:p>
          <a:p>
            <a:pPr lvl="2"/>
            <a:endParaRPr lang="en-US" sz="1400" dirty="0">
              <a:latin typeface="+mn-lt"/>
            </a:endParaRPr>
          </a:p>
          <a:p>
            <a:pPr lvl="2"/>
            <a:r>
              <a:rPr lang="en-US" sz="1400" dirty="0">
                <a:latin typeface="+mn-lt"/>
              </a:rPr>
              <a:t>t is in sec, t=0 when node starts</a:t>
            </a:r>
          </a:p>
          <a:p>
            <a:pPr lvl="2"/>
            <a:r>
              <a:rPr lang="en-US" sz="1400" dirty="0">
                <a:latin typeface="+mn-lt"/>
              </a:rPr>
              <a:t>amplitude is in meters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970A1B-4D54-0966-F4A6-271BA7F31468}"/>
              </a:ext>
            </a:extLst>
          </p:cNvPr>
          <p:cNvSpPr txBox="1"/>
          <p:nvPr/>
        </p:nvSpPr>
        <p:spPr>
          <a:xfrm>
            <a:off x="3472623" y="3240204"/>
            <a:ext cx="214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every 0.5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CDCE15-F6A0-FC21-B572-6E8AA75B77EA}"/>
              </a:ext>
            </a:extLst>
          </p:cNvPr>
          <p:cNvSpPr txBox="1"/>
          <p:nvPr/>
        </p:nvSpPr>
        <p:spPr>
          <a:xfrm>
            <a:off x="7929421" y="3121137"/>
            <a:ext cx="3242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1400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published whenever a ‘sub’ is received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F1ADB-8976-C633-45F4-83936FA361EF}"/>
              </a:ext>
            </a:extLst>
          </p:cNvPr>
          <p:cNvGrpSpPr/>
          <p:nvPr/>
        </p:nvGrpSpPr>
        <p:grpSpPr>
          <a:xfrm>
            <a:off x="5792379" y="3352798"/>
            <a:ext cx="2360428" cy="1012595"/>
            <a:chOff x="1139970" y="2820203"/>
            <a:chExt cx="1882364" cy="76628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07B774-17C7-D746-96A7-B870C2152029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A88FF8-BACB-FA16-526C-0B71E7547A4F}"/>
                </a:ext>
              </a:extLst>
            </p:cNvPr>
            <p:cNvSpPr txBox="1"/>
            <p:nvPr/>
          </p:nvSpPr>
          <p:spPr>
            <a:xfrm>
              <a:off x="1139970" y="2877804"/>
              <a:ext cx="1855182" cy="698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+mn-lt"/>
                </a:rPr>
                <a:t>my_sub_pub</a:t>
              </a:r>
              <a:endParaRPr lang="en-US" dirty="0">
                <a:latin typeface="+mn-lt"/>
              </a:endParaRPr>
            </a:p>
            <a:p>
              <a:pPr algn="ctr"/>
              <a:r>
                <a:rPr lang="en-US" dirty="0">
                  <a:latin typeface="+mn-lt"/>
                </a:rPr>
                <a:t>sub_pt_pub_polar.py</a:t>
              </a:r>
            </a:p>
            <a:p>
              <a:pPr algn="ctr"/>
              <a:r>
                <a:rPr lang="en-US" dirty="0">
                  <a:latin typeface="+mn-lt"/>
                </a:rPr>
                <a:t>‘</a:t>
              </a:r>
              <a:r>
                <a:rPr lang="en-US" dirty="0" err="1">
                  <a:latin typeface="+mn-lt"/>
                </a:rPr>
                <a:t>lets_go</a:t>
              </a:r>
              <a:r>
                <a:rPr lang="en-US" dirty="0">
                  <a:latin typeface="+mn-lt"/>
                </a:rPr>
                <a:t>’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AF396D-C053-DA1F-275F-AC5F47E6F583}"/>
              </a:ext>
            </a:extLst>
          </p:cNvPr>
          <p:cNvSpPr txBox="1"/>
          <p:nvPr/>
        </p:nvSpPr>
        <p:spPr>
          <a:xfrm>
            <a:off x="333604" y="1221762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sz="2800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av_custom_msg</a:t>
            </a:r>
            <a:endParaRPr lang="en-US" sz="2800" dirty="0">
              <a:solidFill>
                <a:srgbClr val="326698"/>
              </a:solidFill>
              <a:latin typeface="+mn-lt"/>
              <a:ea typeface="MS PGothic" panose="020B0600070205080204" pitchFamily="34" charset="-128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99ECA2-60CF-174A-1721-53EB95D13F32}"/>
              </a:ext>
            </a:extLst>
          </p:cNvPr>
          <p:cNvGrpSpPr/>
          <p:nvPr/>
        </p:nvGrpSpPr>
        <p:grpSpPr>
          <a:xfrm>
            <a:off x="9556486" y="5685699"/>
            <a:ext cx="2020472" cy="768784"/>
            <a:chOff x="1183908" y="2820203"/>
            <a:chExt cx="1838426" cy="76628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9BF3F47-7E6F-438F-C538-9A7F106C7ABB}"/>
                </a:ext>
              </a:extLst>
            </p:cNvPr>
            <p:cNvSpPr/>
            <p:nvPr/>
          </p:nvSpPr>
          <p:spPr>
            <a:xfrm>
              <a:off x="1183908" y="2820203"/>
              <a:ext cx="1838426" cy="76628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9B157C-6C66-9933-68BB-11D637BAF85D}"/>
                </a:ext>
              </a:extLst>
            </p:cNvPr>
            <p:cNvSpPr txBox="1"/>
            <p:nvPr/>
          </p:nvSpPr>
          <p:spPr>
            <a:xfrm>
              <a:off x="1452628" y="2877804"/>
              <a:ext cx="1229867" cy="644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node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python file name</a:t>
              </a:r>
            </a:p>
            <a:p>
              <a:pPr algn="ctr"/>
              <a:r>
                <a:rPr lang="en-US" sz="1200" dirty="0">
                  <a:solidFill>
                    <a:srgbClr val="00B050"/>
                  </a:solidFill>
                  <a:latin typeface="+mn-lt"/>
                </a:rPr>
                <a:t>executable name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3E0DE2-EF13-0A68-F340-211FA5304806}"/>
              </a:ext>
            </a:extLst>
          </p:cNvPr>
          <p:cNvGrpSpPr/>
          <p:nvPr/>
        </p:nvGrpSpPr>
        <p:grpSpPr>
          <a:xfrm>
            <a:off x="7929421" y="1911448"/>
            <a:ext cx="2809851" cy="1246209"/>
            <a:chOff x="6113640" y="1719533"/>
            <a:chExt cx="2613501" cy="9404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942477-814E-CFCD-1ACE-349EB77D7DEA}"/>
                </a:ext>
              </a:extLst>
            </p:cNvPr>
            <p:cNvGrpSpPr/>
            <p:nvPr/>
          </p:nvGrpSpPr>
          <p:grpSpPr>
            <a:xfrm>
              <a:off x="6113640" y="1897658"/>
              <a:ext cx="2479134" cy="762360"/>
              <a:chOff x="618210" y="1857907"/>
              <a:chExt cx="2479134" cy="76236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BA3F850-86E4-B568-4A78-44C936BDE4FC}"/>
                  </a:ext>
                </a:extLst>
              </p:cNvPr>
              <p:cNvSpPr txBox="1"/>
              <p:nvPr/>
            </p:nvSpPr>
            <p:spPr>
              <a:xfrm>
                <a:off x="618210" y="1857907"/>
                <a:ext cx="1597145" cy="232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rgbClr val="FF0000"/>
                    </a:solidFill>
                    <a:latin typeface="+mn-lt"/>
                  </a:rPr>
                  <a:t>av_interfaces</a:t>
                </a:r>
                <a:r>
                  <a:rPr lang="en-US" sz="1400" dirty="0">
                    <a:solidFill>
                      <a:srgbClr val="FF0000"/>
                    </a:solidFill>
                    <a:latin typeface="+mn-lt"/>
                  </a:rPr>
                  <a:t>/Polar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20245F-AA3B-5F9C-B2C9-D9D3ACF377EE}"/>
                  </a:ext>
                </a:extLst>
              </p:cNvPr>
              <p:cNvSpPr txBox="1"/>
              <p:nvPr/>
            </p:nvSpPr>
            <p:spPr>
              <a:xfrm>
                <a:off x="701992" y="2132496"/>
                <a:ext cx="2395352" cy="487771"/>
              </a:xfrm>
              <a:prstGeom prst="rect">
                <a:avLst/>
              </a:prstGeom>
              <a:noFill/>
              <a:ln>
                <a:solidFill>
                  <a:srgbClr val="326698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float64 </a:t>
                </a:r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r_meters</a:t>
                </a:r>
                <a:endParaRPr lang="en-US" sz="1200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float64 </a:t>
                </a:r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theta_rad</a:t>
                </a:r>
                <a:endParaRPr lang="en-US" sz="1200" dirty="0">
                  <a:solidFill>
                    <a:srgbClr val="FF0000"/>
                  </a:solidFill>
                  <a:latin typeface="+mn-lt"/>
                </a:endParaRPr>
              </a:p>
              <a:p>
                <a:r>
                  <a:rPr lang="en-US" sz="1200" dirty="0" err="1">
                    <a:solidFill>
                      <a:srgbClr val="FF0000"/>
                    </a:solidFill>
                    <a:latin typeface="+mn-lt"/>
                  </a:rPr>
                  <a:t>geometry_msgs</a:t>
                </a:r>
                <a:r>
                  <a:rPr lang="en-US" sz="1200" dirty="0">
                    <a:solidFill>
                      <a:srgbClr val="FF0000"/>
                    </a:solidFill>
                    <a:latin typeface="+mn-lt"/>
                  </a:rPr>
                  <a:t>/Vector3 point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62149B-0294-3BE7-2DD0-CF9AAF840D57}"/>
                </a:ext>
              </a:extLst>
            </p:cNvPr>
            <p:cNvSpPr txBox="1"/>
            <p:nvPr/>
          </p:nvSpPr>
          <p:spPr>
            <a:xfrm>
              <a:off x="6122090" y="1719533"/>
              <a:ext cx="2605051" cy="232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n-lt"/>
                </a:rPr>
                <a:t>topic name: </a:t>
              </a:r>
              <a:r>
                <a:rPr lang="en-US" sz="1400" dirty="0" err="1">
                  <a:solidFill>
                    <a:srgbClr val="FF0000"/>
                  </a:solidFill>
                  <a:latin typeface="+mn-lt"/>
                </a:rPr>
                <a:t>my_new_polar_topic</a:t>
              </a:r>
              <a:endParaRPr lang="en-US" sz="14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05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6BF0A-B7FA-7CB0-7FEF-23D8FB8C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5F44-E9AE-C386-D1DB-5A97B0FF75E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will put the new message definitions in a new package</a:t>
            </a:r>
          </a:p>
          <a:p>
            <a:pPr lvl="1"/>
            <a:r>
              <a:rPr lang="en-US" dirty="0" err="1"/>
              <a:t>av_interfaces</a:t>
            </a:r>
            <a:endParaRPr lang="en-US" dirty="0"/>
          </a:p>
          <a:p>
            <a:r>
              <a:rPr lang="en-US" dirty="0"/>
              <a:t>this will be a C++ package instead of a python package</a:t>
            </a:r>
          </a:p>
          <a:p>
            <a:pPr lvl="1"/>
            <a:r>
              <a:rPr lang="en-US" dirty="0"/>
              <a:t>don’t worry</a:t>
            </a:r>
          </a:p>
          <a:p>
            <a:r>
              <a:rPr lang="en-US" dirty="0"/>
              <a:t>go into our workspace/</a:t>
            </a:r>
            <a:r>
              <a:rPr lang="en-US" dirty="0" err="1"/>
              <a:t>src</a:t>
            </a:r>
            <a:r>
              <a:rPr lang="en-US" dirty="0"/>
              <a:t> directory and create a new package</a:t>
            </a:r>
          </a:p>
          <a:p>
            <a:pPr lvl="1"/>
            <a:r>
              <a:rPr lang="en-US" dirty="0"/>
              <a:t>ros2 pkg create --build-type </a:t>
            </a:r>
            <a:r>
              <a:rPr lang="en-US" dirty="0" err="1"/>
              <a:t>ament_cmake</a:t>
            </a:r>
            <a:r>
              <a:rPr lang="en-US" dirty="0"/>
              <a:t> </a:t>
            </a:r>
            <a:r>
              <a:rPr lang="en-US" dirty="0" err="1"/>
              <a:t>av_interfaces</a:t>
            </a:r>
            <a:endParaRPr lang="en-US" dirty="0"/>
          </a:p>
          <a:p>
            <a:r>
              <a:rPr lang="en-US" dirty="0"/>
              <a:t>move into the </a:t>
            </a:r>
            <a:r>
              <a:rPr lang="en-US" dirty="0" err="1"/>
              <a:t>my_uf_interfaces</a:t>
            </a:r>
            <a:r>
              <a:rPr lang="en-US" dirty="0"/>
              <a:t> directory and create two new directories</a:t>
            </a:r>
          </a:p>
          <a:p>
            <a:pPr lvl="1"/>
            <a:r>
              <a:rPr lang="en-US" dirty="0" err="1"/>
              <a:t>mkdir</a:t>
            </a:r>
            <a:r>
              <a:rPr lang="en-US" dirty="0"/>
              <a:t> msg</a:t>
            </a:r>
          </a:p>
          <a:p>
            <a:pPr lvl="1"/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srv</a:t>
            </a:r>
            <a:endParaRPr lang="en-US" dirty="0"/>
          </a:p>
          <a:p>
            <a:r>
              <a:rPr lang="en-US" dirty="0"/>
              <a:t>move into the msg directory and create a file Polar.msg ; enter the following in the file</a:t>
            </a:r>
          </a:p>
          <a:p>
            <a:pPr marL="171450" lvl="1" indent="0">
              <a:buNone/>
            </a:pPr>
            <a:r>
              <a:rPr lang="en-US" dirty="0"/>
              <a:t>float64 </a:t>
            </a:r>
            <a:r>
              <a:rPr lang="en-US" dirty="0" err="1"/>
              <a:t>r_meters</a:t>
            </a:r>
            <a:endParaRPr lang="en-US" dirty="0"/>
          </a:p>
          <a:p>
            <a:pPr marL="171450" lvl="1" indent="0">
              <a:buNone/>
            </a:pPr>
            <a:r>
              <a:rPr lang="en-US" dirty="0"/>
              <a:t>float64 </a:t>
            </a:r>
            <a:r>
              <a:rPr lang="en-US" dirty="0" err="1"/>
              <a:t>theta_rad</a:t>
            </a:r>
            <a:endParaRPr lang="en-US" dirty="0"/>
          </a:p>
          <a:p>
            <a:pPr marL="171450" lvl="1" indent="0">
              <a:buNone/>
            </a:pPr>
            <a:r>
              <a:rPr lang="en-US" dirty="0" err="1"/>
              <a:t>geometry_msgs</a:t>
            </a:r>
            <a:r>
              <a:rPr lang="en-US" dirty="0"/>
              <a:t>/Vector3 point</a:t>
            </a:r>
          </a:p>
          <a:p>
            <a:pPr marL="17145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1DA5-C0A5-06B6-3525-2F4831D1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AC3D-8473-53CC-5030-D2197D9F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message,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DE84-4791-61B6-F4D7-4659BF5A6A9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now we will configure the </a:t>
            </a:r>
            <a:r>
              <a:rPr lang="en-US" dirty="0" err="1"/>
              <a:t>av_interfaces</a:t>
            </a:r>
            <a:r>
              <a:rPr lang="en-US" dirty="0"/>
              <a:t> package</a:t>
            </a:r>
          </a:p>
          <a:p>
            <a:r>
              <a:rPr lang="en-US" dirty="0"/>
              <a:t>edit the CMakeLists.txt file</a:t>
            </a:r>
          </a:p>
          <a:p>
            <a:pPr marL="171450" lvl="1" indent="0">
              <a:buNone/>
            </a:pPr>
            <a:r>
              <a:rPr lang="en-US" dirty="0" err="1"/>
              <a:t>find_package</a:t>
            </a:r>
            <a:r>
              <a:rPr lang="en-US" dirty="0"/>
              <a:t>(</a:t>
            </a:r>
            <a:r>
              <a:rPr lang="en-US" dirty="0" err="1"/>
              <a:t>geometry_msgs</a:t>
            </a:r>
            <a:r>
              <a:rPr lang="en-US" dirty="0"/>
              <a:t> REQUIRED)</a:t>
            </a:r>
          </a:p>
          <a:p>
            <a:pPr marL="171450" lvl="1" indent="0">
              <a:buNone/>
            </a:pPr>
            <a:r>
              <a:rPr lang="en-US" dirty="0" err="1"/>
              <a:t>find_package</a:t>
            </a:r>
            <a:r>
              <a:rPr lang="en-US" dirty="0"/>
              <a:t>(</a:t>
            </a:r>
            <a:r>
              <a:rPr lang="en-US" dirty="0" err="1"/>
              <a:t>rosidl_default_generators</a:t>
            </a:r>
            <a:r>
              <a:rPr lang="en-US" dirty="0"/>
              <a:t> REQUIRED)</a:t>
            </a:r>
          </a:p>
          <a:p>
            <a:pPr marL="171450" lvl="1" indent="0">
              <a:buNone/>
            </a:pPr>
            <a:endParaRPr lang="en-US" dirty="0"/>
          </a:p>
          <a:p>
            <a:pPr marL="171450" lvl="1" indent="0">
              <a:buNone/>
            </a:pPr>
            <a:r>
              <a:rPr lang="en-US" dirty="0" err="1"/>
              <a:t>rosidl_generate_interfaces</a:t>
            </a:r>
            <a:r>
              <a:rPr lang="en-US" dirty="0"/>
              <a:t>(${PROJECT_NAME}</a:t>
            </a:r>
          </a:p>
          <a:p>
            <a:pPr marL="171450" lvl="1" indent="0">
              <a:buNone/>
            </a:pPr>
            <a:r>
              <a:rPr lang="en-US" dirty="0"/>
              <a:t>  "msg/Polar.msg"</a:t>
            </a:r>
          </a:p>
          <a:p>
            <a:pPr marL="171450" lvl="1" indent="0">
              <a:buNone/>
            </a:pPr>
            <a:r>
              <a:rPr lang="en-US" dirty="0"/>
              <a:t>DEPENDENCIES </a:t>
            </a:r>
            <a:r>
              <a:rPr lang="en-US" dirty="0" err="1"/>
              <a:t>geometry_msgs</a:t>
            </a:r>
            <a:r>
              <a:rPr lang="en-US" dirty="0"/>
              <a:t> # Add packages that above messages depend on.</a:t>
            </a:r>
          </a:p>
          <a:p>
            <a:pPr marL="171450" lvl="1" indent="0">
              <a:buNone/>
            </a:pP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AB73A-1764-6002-E1E5-3DACD2DF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84A-A0A6-E5B4-8C21-7A474566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messages,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76AF-4FD9-03E2-A541-5BB87C6173C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1997600"/>
            <a:ext cx="11379199" cy="4517503"/>
          </a:xfrm>
        </p:spPr>
        <p:txBody>
          <a:bodyPr/>
          <a:lstStyle/>
          <a:p>
            <a:r>
              <a:rPr lang="en-US" dirty="0"/>
              <a:t>now edit the package.xml file and add</a:t>
            </a:r>
          </a:p>
          <a:p>
            <a:pPr marL="171450" lvl="1" indent="0">
              <a:buNone/>
            </a:pPr>
            <a:r>
              <a:rPr lang="en-US" dirty="0"/>
              <a:t>&lt;depend&gt;</a:t>
            </a:r>
            <a:r>
              <a:rPr lang="en-US" dirty="0" err="1"/>
              <a:t>geometry_msgs</a:t>
            </a:r>
            <a:r>
              <a:rPr lang="en-US" dirty="0"/>
              <a:t>&lt;/depend&gt;</a:t>
            </a:r>
          </a:p>
          <a:p>
            <a:pPr marL="171450" lvl="1" indent="0">
              <a:buNone/>
            </a:pPr>
            <a:r>
              <a:rPr lang="en-US" dirty="0"/>
              <a:t>&lt;</a:t>
            </a:r>
            <a:r>
              <a:rPr lang="en-US" dirty="0" err="1"/>
              <a:t>build_depend</a:t>
            </a:r>
            <a:r>
              <a:rPr lang="en-US" dirty="0"/>
              <a:t>&gt;</a:t>
            </a:r>
            <a:r>
              <a:rPr lang="en-US" dirty="0" err="1"/>
              <a:t>rosidl_default_generators</a:t>
            </a:r>
            <a:r>
              <a:rPr lang="en-US" dirty="0"/>
              <a:t>&lt;/</a:t>
            </a:r>
            <a:r>
              <a:rPr lang="en-US" dirty="0" err="1"/>
              <a:t>build_depend</a:t>
            </a:r>
            <a:r>
              <a:rPr lang="en-US" dirty="0"/>
              <a:t>&gt;</a:t>
            </a:r>
          </a:p>
          <a:p>
            <a:pPr marL="171450" lvl="1" indent="0">
              <a:buNone/>
            </a:pPr>
            <a:r>
              <a:rPr lang="en-US" dirty="0"/>
              <a:t>&lt;</a:t>
            </a:r>
            <a:r>
              <a:rPr lang="en-US" dirty="0" err="1"/>
              <a:t>exec_depend</a:t>
            </a:r>
            <a:r>
              <a:rPr lang="en-US" dirty="0"/>
              <a:t>&gt;</a:t>
            </a:r>
            <a:r>
              <a:rPr lang="en-US" dirty="0" err="1"/>
              <a:t>rosidl_default_runtime</a:t>
            </a:r>
            <a:r>
              <a:rPr lang="en-US" dirty="0"/>
              <a:t>&lt;/</a:t>
            </a:r>
            <a:r>
              <a:rPr lang="en-US" dirty="0" err="1"/>
              <a:t>exec_depend</a:t>
            </a:r>
            <a:r>
              <a:rPr lang="en-US" dirty="0"/>
              <a:t>&gt;</a:t>
            </a:r>
          </a:p>
          <a:p>
            <a:pPr marL="171450" lvl="1" indent="0">
              <a:buNone/>
            </a:pPr>
            <a:r>
              <a:rPr lang="en-US" dirty="0"/>
              <a:t>&lt;</a:t>
            </a:r>
            <a:r>
              <a:rPr lang="en-US" dirty="0" err="1"/>
              <a:t>member_of_group</a:t>
            </a:r>
            <a:r>
              <a:rPr lang="en-US" dirty="0"/>
              <a:t>&gt;</a:t>
            </a:r>
            <a:r>
              <a:rPr lang="en-US" dirty="0" err="1"/>
              <a:t>rosidl_interface_packages</a:t>
            </a:r>
            <a:r>
              <a:rPr lang="en-US" dirty="0"/>
              <a:t>&lt;/</a:t>
            </a:r>
            <a:r>
              <a:rPr lang="en-US" dirty="0" err="1"/>
              <a:t>member_of_group</a:t>
            </a:r>
            <a:r>
              <a:rPr lang="en-US" dirty="0"/>
              <a:t>&gt;</a:t>
            </a:r>
          </a:p>
          <a:p>
            <a:r>
              <a:rPr lang="en-US" dirty="0"/>
              <a:t>go to your workspace directory and </a:t>
            </a:r>
            <a:r>
              <a:rPr lang="en-US" b="1" dirty="0" err="1"/>
              <a:t>colcon</a:t>
            </a:r>
            <a:r>
              <a:rPr lang="en-US" b="1" dirty="0"/>
              <a:t> build</a:t>
            </a:r>
          </a:p>
          <a:p>
            <a:r>
              <a:rPr lang="en-US" dirty="0"/>
              <a:t>check that your message exists</a:t>
            </a:r>
          </a:p>
          <a:p>
            <a:pPr lvl="1"/>
            <a:r>
              <a:rPr lang="en-US" dirty="0"/>
              <a:t>ros2 interface show </a:t>
            </a:r>
            <a:r>
              <a:rPr lang="en-US" dirty="0" err="1"/>
              <a:t>av_interfaces</a:t>
            </a:r>
            <a:r>
              <a:rPr lang="en-US" dirty="0"/>
              <a:t>/msg/Polar</a:t>
            </a:r>
          </a:p>
          <a:p>
            <a:endParaRPr lang="en-US" dirty="0"/>
          </a:p>
          <a:p>
            <a:r>
              <a:rPr lang="en-US" dirty="0"/>
              <a:t>now modify the node </a:t>
            </a:r>
            <a:r>
              <a:rPr lang="en-US" dirty="0" err="1"/>
              <a:t>my_sub_pub</a:t>
            </a:r>
            <a:r>
              <a:rPr lang="en-US" dirty="0"/>
              <a:t> to use this new message</a:t>
            </a:r>
          </a:p>
          <a:p>
            <a:pPr marL="171450" lvl="1" indent="0">
              <a:buNone/>
            </a:pPr>
            <a:r>
              <a:rPr lang="en-US" dirty="0"/>
              <a:t>from av_interfaces.msg import Polar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2F572-4038-28BD-AEB7-5050E1A6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D67CB-9C90-471E-97E9-5DBC93541B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Florida Logo and symbol, meaning, history, PNG">
            <a:extLst>
              <a:ext uri="{FF2B5EF4-FFF2-40B4-BE49-F238E27FC236}">
                <a16:creationId xmlns:a16="http://schemas.microsoft.com/office/drawing/2014/main" id="{C91A221F-F90F-A7F2-7CCB-63D08217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323850"/>
            <a:ext cx="1104053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52FCDC-E9FB-74D6-D8B0-AF5BEE51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9694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E_MAE_template.potx" id="{BD85BFF2-0E39-466B-99ED-E362F1BE6671}" vid="{B9578687-9B51-4E94-8A8E-8F615DAA3164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3AB6403-E413-4578-9C52-20CA467AB375}" vid="{108558C6-9E88-4817-829A-E27EDEF578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COE_MAE_template</Template>
  <TotalTime>2873</TotalTime>
  <Words>661</Words>
  <Application>Microsoft Office PowerPoint</Application>
  <PresentationFormat>Widescreen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Wingdings</vt:lpstr>
      <vt:lpstr>PNE Theme Slide Deck</vt:lpstr>
      <vt:lpstr>cdc_simple 2</vt:lpstr>
      <vt:lpstr>PowerPoint Presentation</vt:lpstr>
      <vt:lpstr>PowerPoint Presentation</vt:lpstr>
      <vt:lpstr>PowerPoint Presentation</vt:lpstr>
      <vt:lpstr>PowerPoint Presentation</vt:lpstr>
      <vt:lpstr>custom message</vt:lpstr>
      <vt:lpstr>custom message, cont</vt:lpstr>
      <vt:lpstr>custom messages, cont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Crane</dc:creator>
  <cp:lastModifiedBy>Crane, Carl</cp:lastModifiedBy>
  <cp:revision>134</cp:revision>
  <dcterms:created xsi:type="dcterms:W3CDTF">2022-07-14T15:43:12Z</dcterms:created>
  <dcterms:modified xsi:type="dcterms:W3CDTF">2023-02-02T19:16:04Z</dcterms:modified>
</cp:coreProperties>
</file>