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5"/>
  </p:notesMasterIdLst>
  <p:sldIdLst>
    <p:sldId id="256" r:id="rId3"/>
    <p:sldId id="297" r:id="rId4"/>
    <p:sldId id="299" r:id="rId5"/>
    <p:sldId id="308" r:id="rId6"/>
    <p:sldId id="305" r:id="rId7"/>
    <p:sldId id="304" r:id="rId8"/>
    <p:sldId id="298" r:id="rId9"/>
    <p:sldId id="306" r:id="rId10"/>
    <p:sldId id="307" r:id="rId11"/>
    <p:sldId id="310" r:id="rId12"/>
    <p:sldId id="309" r:id="rId13"/>
    <p:sldId id="273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698"/>
    <a:srgbClr val="E18F41"/>
    <a:srgbClr val="FFFFFF"/>
    <a:srgbClr val="FA4616"/>
    <a:srgbClr val="004B80"/>
    <a:srgbClr val="477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189" autoAdjust="0"/>
  </p:normalViewPr>
  <p:slideViewPr>
    <p:cSldViewPr snapToGrid="0">
      <p:cViewPr varScale="1">
        <p:scale>
          <a:sx n="83" d="100"/>
          <a:sy n="8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DF37-8C01-4450-8876-D5FA12759C5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E8835-EC9E-4AE4-AE2F-FAB072B2B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9"/>
            <a:ext cx="12190095" cy="6856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3509D3-A7F5-7649-A333-75B66BA65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203B9E-A97D-C748-AEF5-9228E504D57F}"/>
              </a:ext>
            </a:extLst>
          </p:cNvPr>
          <p:cNvSpPr/>
          <p:nvPr/>
        </p:nvSpPr>
        <p:spPr>
          <a:xfrm>
            <a:off x="0" y="294640"/>
            <a:ext cx="3750365" cy="86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05E3FB-E947-7E4A-8955-F503A3B4C1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92BAC4-9D24-B943-80CE-4C4AEB3AF60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8BB55D-56D9-B144-BB08-A5A1F2799B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</p:spTree>
    <p:extLst>
      <p:ext uri="{BB962C8B-B14F-4D97-AF65-F5344CB8AC3E}">
        <p14:creationId xmlns:p14="http://schemas.microsoft.com/office/powerpoint/2010/main" val="59888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or Title Card">
    <p:bg>
      <p:bgPr>
        <a:pattFill prst="ltDnDiag">
          <a:fgClr>
            <a:schemeClr val="tx1"/>
          </a:fgClr>
          <a:bgClr>
            <a:srgbClr val="0021A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996A17-1446-C84E-A95C-9E96A000F0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603281" y="3091070"/>
            <a:ext cx="6985439" cy="430314"/>
          </a:xfrm>
          <a:ln w="28575">
            <a:solidFill>
              <a:srgbClr val="FF4A2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kumimoji="0" sz="15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SECTION OR TITLE CARD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77634-8D3A-5943-A1E6-E179BF43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D6E4-1DA2-8A41-85D8-C7F206FB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69BA0-3F90-BF4C-94D4-BF7C7B69B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2"/>
          <a:stretch/>
        </p:blipFill>
        <p:spPr>
          <a:xfrm>
            <a:off x="0" y="883394"/>
            <a:ext cx="12192000" cy="5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BF4C9-1C58-23C2-5381-56DCBE74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0E3-9413-4027-BB29-A6AAF96B180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8E824-1705-2B04-A925-C6485571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D4A6-532E-D554-B82A-514AA79F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5CCA-E5E6-470D-858F-00859ADA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6B28-A694-4C5A-95F5-87D319FF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656C-B4E7-4B5C-8065-6EE24CDA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40A4-65D8-41BB-A3E1-3C65DAE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6984-C5DC-41DD-A9A4-4C013F7D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899D-8C94-4EC7-8C5F-CE590B0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B2948-0A4E-4E69-9577-EA26689DFE05}"/>
              </a:ext>
            </a:extLst>
          </p:cNvPr>
          <p:cNvSpPr/>
          <p:nvPr/>
        </p:nvSpPr>
        <p:spPr>
          <a:xfrm>
            <a:off x="838200" y="914400"/>
            <a:ext cx="10515600" cy="11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B4F-FE63-4906-9DB7-EA183896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56"/>
            <a:ext cx="10515600" cy="7585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C12C-8505-4DE2-BD23-25907B3B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1FF-380B-4CBE-A7D7-B40CC1F3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3BEF-782F-4055-9897-51ED8368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ECCD-A5FE-45FB-8837-2908C6A5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D3943-B84F-4B6B-8F2A-8E5458B51B1A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7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7E58-2A39-444A-B848-6E8417AA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492-204F-4959-8907-10FCB9B9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F17B-08B2-41FC-9332-4BCE8E8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C547-A4A8-4614-A979-916F9C47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2E51-4930-45FE-B5DA-9543934A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FEC3-6DB5-4CB0-A5FE-18A6784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F3B5-3588-4AD4-9240-36DEAF146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1C66-4BE1-4770-A4D9-421ABD29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3F03-1433-4BA3-AB87-658584A1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6BB29-9719-416E-8F54-72C4679B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3589-6731-4414-BC8A-9689B6CD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EEFC-5085-4EBB-8701-5D7E94C1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33F3-ED27-4BC4-9E47-18D21393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7124"/>
            <a:ext cx="5157787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5766-F2C1-4752-A376-323D6EFD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81428-9E8A-4703-A3F9-53F4C79A7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7124"/>
            <a:ext cx="5183188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55816-4299-414C-8B15-A9AD5B2A1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58661-63AE-462F-93CF-49888F03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DE3B1-77B6-41E7-B22F-803AD7DF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C8EAD-FA99-4040-899E-ABC9521F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689-5D59-4EEF-B100-7511192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51"/>
            <a:ext cx="10515600" cy="788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F6235-0962-47DB-B332-3A324B9E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39224-FD74-460E-A57E-E3A4AF1D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42A53-1BCE-4ACF-AC35-73617162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3674A-3A53-4C05-B666-EDE85349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C2BA-C268-4C8A-8E13-951A0E2B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C0A5-32A7-448C-A052-FFF401C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9812B-D0A3-402F-83C7-83E40FE0BE48}"/>
              </a:ext>
            </a:extLst>
          </p:cNvPr>
          <p:cNvSpPr/>
          <p:nvPr/>
        </p:nvSpPr>
        <p:spPr>
          <a:xfrm>
            <a:off x="727788" y="886408"/>
            <a:ext cx="10795518" cy="2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001" y="1597761"/>
            <a:ext cx="289397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788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788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EA37-2A29-1D4C-A2F3-22007656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7"/>
            <a:ext cx="12208087" cy="686704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EE41B18-6A9F-8249-8724-49A5CA341FC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E87E842-C006-4F41-B990-E21E7437C0B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2AB7B-1120-5B44-ADA7-FD7DF73DD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CC34E6-3617-1643-8129-4BC6EA5B5C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409489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F384-949E-4990-ADB2-39E9A92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320C-41AB-4E60-AF02-83C699DB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D142-9081-4581-B6C2-A37E5151D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C6CC-A3E5-4219-A9D1-62F9A28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8B2C-6FA7-4DBE-8F22-C9AD966F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222D-6255-4895-89E1-2B610565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A21C-8AF8-4F6D-A35F-4CD105D7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7F3E-ABD3-420D-B0C2-FF95F5F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50B7-FAEC-487D-9D3A-B5ECEFC0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DCD5-E215-4A92-82FC-7F35693D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F57CE-124A-4EF9-96B4-5168B6A3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E4EE2-A5C9-4EDE-BDBA-FE227749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F92B-3734-486D-A7AD-3755577C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52FAE-BB02-44BA-A137-BE1947908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9A7A5-CF18-4EFF-BC25-FDAFBE47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EF02-3985-4B4F-BA28-66C2A2E8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4B4CD-7F45-4CFB-878E-C0D510B7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CDD9B-625F-4F14-A7D3-40D6B40B7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A92A-EAC2-408D-9170-FF1256F4B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FCE4-E6CE-4942-8FC3-C155823C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36FF-6248-49BC-B402-46F5195B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307D-372B-4B44-9B7B-2D234CD5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41B45-2F03-F94A-806B-E5D650B0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6"/>
            <a:ext cx="12190095" cy="6856928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606A61D-16CD-0045-8DD8-94AFFBCB678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A29E365-2AF3-DB41-8312-8839465A4D7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22F70-FDD2-E14E-8E5C-D244B454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33AC42-A102-B44A-B183-2720DE51AFF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33348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3E51CF-406E-4B48-BC7A-D41F490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AF0F6F-4882-4843-A9DB-D1FC9FF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3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B8FBA21-57BB-DB4A-B07F-4FB6947076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6402" y="2019300"/>
            <a:ext cx="11379199" cy="43132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1606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0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06402" y="2019303"/>
            <a:ext cx="11379199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5pPr>
              <a:defRPr sz="1200"/>
            </a:lvl5pPr>
            <a:lvl6pPr>
              <a:defRPr sz="12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90FE16-B8DE-3C4A-A246-2D89AD7D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5F3F5-54D3-D747-BE41-ACF4D4ED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6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76304"/>
            <a:ext cx="113792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2019304"/>
            <a:ext cx="5588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019300"/>
            <a:ext cx="5588000" cy="4495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576103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876300"/>
            <a:ext cx="55880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876300"/>
            <a:ext cx="5588000" cy="5638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269467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3007363"/>
            <a:ext cx="5588000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2" y="3007363"/>
            <a:ext cx="5587999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6402" y="2019302"/>
            <a:ext cx="11379199" cy="755787"/>
          </a:xfrm>
        </p:spPr>
        <p:txBody>
          <a:bodyPr rtlCol="0">
            <a:noAutofit/>
          </a:bodyPr>
          <a:lstStyle>
            <a:lvl1pPr marL="0" indent="0">
              <a:buNone/>
              <a:defRPr kumimoji="0" sz="150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D20636-448F-124F-94F1-6395EC2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678F7-20CC-E347-B84F-8BDF3831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4CC306-8591-9448-8EEE-F33CAB0F8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4FEE50-8890-1B45-84E7-020CA387ED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76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4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5528A-399B-E549-AAF0-1FAF3EF4A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AF24A-AB75-F041-8AE0-9BD3766AD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6392B-581C-2B4C-A00E-77FCE8E3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883920"/>
            <a:ext cx="11328400" cy="10591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564531-0AC6-AB46-8D5E-F6736D32A8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A747-1965-5747-A739-96C01800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5151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ABD1D-5756-E349-8551-902B01CB0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515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83923"/>
            <a:ext cx="11379200" cy="10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2019300"/>
            <a:ext cx="1137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730D-0AEF-2540-A134-665D88455EA3}"/>
              </a:ext>
            </a:extLst>
          </p:cNvPr>
          <p:cNvSpPr txBox="1"/>
          <p:nvPr/>
        </p:nvSpPr>
        <p:spPr>
          <a:xfrm>
            <a:off x="1598304" y="661957"/>
            <a:ext cx="6786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spc="15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23862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kern="12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0"/>
        </a:spcBef>
        <a:spcAft>
          <a:spcPts val="450"/>
        </a:spcAft>
        <a:buClr>
          <a:srgbClr val="FF462C"/>
        </a:buClr>
        <a:buSzPct val="100000"/>
        <a:buFont typeface="Wingdings" pitchFamily="2" charset="2"/>
        <a:buChar char="§"/>
        <a:defRPr sz="1800" b="0" i="0" kern="120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1pPr>
      <a:lvl2pPr marL="34290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b="0" i="0" kern="1200">
          <a:solidFill>
            <a:schemeClr val="accent4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2pPr>
      <a:lvl3pPr marL="51435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sz="1400" b="0" i="0" kern="1200">
          <a:solidFill>
            <a:schemeClr val="accent5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3pPr>
      <a:lvl4pPr marL="517922" indent="-167879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tabLst/>
        <a:defRPr sz="1400" b="0" i="1" kern="1200">
          <a:solidFill>
            <a:schemeClr val="accent5"/>
          </a:solidFill>
          <a:latin typeface="+mn-lt"/>
          <a:ea typeface="MS PGothic" panose="020B0600070205080204" pitchFamily="34" charset="-128"/>
          <a:cs typeface="Helvetica Oblique" pitchFamily="2" charset="0"/>
        </a:defRPr>
      </a:lvl4pPr>
      <a:lvl5pPr marL="7144" indent="-7144" algn="l" rtl="0" eaLnBrk="1" fontAlgn="base" hangingPunct="1">
        <a:spcBef>
          <a:spcPts val="450"/>
        </a:spcBef>
        <a:spcAft>
          <a:spcPts val="450"/>
        </a:spcAft>
        <a:buClr>
          <a:schemeClr val="accent3">
            <a:lumMod val="60000"/>
            <a:lumOff val="40000"/>
          </a:schemeClr>
        </a:buClr>
        <a:buSzPct val="75000"/>
        <a:buFont typeface="System Font Regular"/>
        <a:buChar char="​"/>
        <a:tabLst/>
        <a:defRPr sz="1500" b="0" i="0" kern="1200" cap="all" spc="15" baseline="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5pPr>
      <a:lvl6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350" b="0" i="0" kern="1200" spc="75" baseline="0" dirty="0" smtClean="0">
          <a:solidFill>
            <a:schemeClr val="accent5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6pPr>
      <a:lvl7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/>
        </a:buClr>
        <a:buSzPct val="75000"/>
        <a:buFont typeface="System Font Regular"/>
        <a:buChar char="​"/>
        <a:tabLst/>
        <a:defRPr lang="en-US" sz="1200" b="0" i="0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7pPr>
      <a:lvl8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200" b="0" i="1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8pPr>
      <a:lvl9pPr marL="7144" indent="0" algn="ctr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System Font Regular"/>
        <a:buChar char="​"/>
        <a:tabLst/>
        <a:defRPr lang="en-US" sz="2400" b="1" i="0" kern="1200" spc="38" baseline="0" dirty="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256">
          <p15:clr>
            <a:srgbClr val="F26B43"/>
          </p15:clr>
        </p15:guide>
        <p15:guide id="3" pos="3840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552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1224">
          <p15:clr>
            <a:srgbClr val="F26B43"/>
          </p15:clr>
        </p15:guide>
        <p15:guide id="9" pos="3904">
          <p15:clr>
            <a:srgbClr val="F26B43"/>
          </p15:clr>
        </p15:guide>
        <p15:guide id="10" pos="5696">
          <p15:clr>
            <a:srgbClr val="F26B43"/>
          </p15:clr>
        </p15:guide>
        <p15:guide id="11" pos="5600">
          <p15:clr>
            <a:srgbClr val="F26B43"/>
          </p15:clr>
        </p15:guide>
        <p15:guide id="12" pos="2080">
          <p15:clr>
            <a:srgbClr val="F26B43"/>
          </p15:clr>
        </p15:guide>
        <p15:guide id="13" pos="1984">
          <p15:clr>
            <a:srgbClr val="F26B43"/>
          </p15:clr>
        </p15:guide>
        <p15:guide id="14" pos="37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A4EBD-E964-4BEF-BD4F-B1D3D798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19"/>
            <a:ext cx="10515600" cy="78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191E-AA02-423B-83BE-FD88B532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9004"/>
            <a:ext cx="10515600" cy="504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1067B-AD5B-441E-B4B6-D4234AC8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0AB4-F803-42A3-A1A2-13CAFB0E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F0CA-8A10-4554-86D8-1FA7EDE01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F8BF3-26E9-4923-8385-642634B194E9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D6F471-CD8F-2C31-A94F-84917A17B9E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29548" y="3411706"/>
            <a:ext cx="10912863" cy="1291818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service / client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FAD289-32D4-452D-2F30-77DDFF058FA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Department of Mechanical and Aerospace Engineering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8FED3-BFBB-8BFC-AAF0-C8637F1F92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29549" y="2400477"/>
            <a:ext cx="10912863" cy="101122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EML 4930 – ROS2, lecture 6</a:t>
            </a:r>
          </a:p>
        </p:txBody>
      </p:sp>
    </p:spTree>
    <p:extLst>
      <p:ext uri="{BB962C8B-B14F-4D97-AF65-F5344CB8AC3E}">
        <p14:creationId xmlns:p14="http://schemas.microsoft.com/office/powerpoint/2010/main" val="239432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10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3970060" y="3021295"/>
            <a:ext cx="1908925" cy="815409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680731" y="2877804"/>
              <a:ext cx="773652" cy="55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+mn-lt"/>
                </a:rPr>
                <a:t>my_pub</a:t>
              </a:r>
              <a:endParaRPr lang="en-US" sz="1400" dirty="0">
                <a:latin typeface="+mn-lt"/>
              </a:endParaRPr>
            </a:p>
            <a:p>
              <a:pPr algn="ctr"/>
              <a:r>
                <a:rPr lang="en-US" sz="1400" dirty="0">
                  <a:latin typeface="+mn-lt"/>
                </a:rPr>
                <a:t>pub_pt.py</a:t>
              </a:r>
            </a:p>
            <a:p>
              <a:pPr algn="ctr"/>
              <a:r>
                <a:rPr lang="en-US" sz="1400" dirty="0">
                  <a:latin typeface="+mn-lt"/>
                </a:rPr>
                <a:t>‘</a:t>
              </a:r>
              <a:r>
                <a:rPr lang="en-US" sz="1400" dirty="0" err="1">
                  <a:latin typeface="+mn-lt"/>
                </a:rPr>
                <a:t>pub_me</a:t>
              </a:r>
              <a:r>
                <a:rPr lang="en-US" sz="1400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 flipV="1">
            <a:off x="5903049" y="3420593"/>
            <a:ext cx="1607704" cy="24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5860606" y="315145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7150094" y="312754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5659323" y="1829660"/>
            <a:ext cx="2060377" cy="1092445"/>
            <a:chOff x="6113640" y="1679966"/>
            <a:chExt cx="1916399" cy="109244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1916399" cy="874753"/>
              <a:chOff x="618210" y="1857907"/>
              <a:chExt cx="1916399" cy="87475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71153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1832617" cy="600164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1908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2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2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9425243" y="3539448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9397886" y="316301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7436671" y="4152763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3849079" y="4011926"/>
            <a:ext cx="2403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US" sz="1200" dirty="0">
                <a:latin typeface="+mn-lt"/>
              </a:rPr>
              <a:t>x(t) = A1 * cos(0.2*t + </a:t>
            </a:r>
            <a:r>
              <a:rPr lang="el-GR" sz="1200" dirty="0">
                <a:latin typeface="+mn-lt"/>
              </a:rPr>
              <a:t>π</a:t>
            </a:r>
            <a:r>
              <a:rPr lang="en-US" sz="1200" dirty="0">
                <a:latin typeface="+mn-lt"/>
              </a:rPr>
              <a:t>/2)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y(t) = A2 * sin(0.6*t)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z(t) = 0.0</a:t>
            </a:r>
          </a:p>
          <a:p>
            <a:pPr lvl="2"/>
            <a:endParaRPr lang="en-US" sz="1200" dirty="0">
              <a:latin typeface="+mn-lt"/>
            </a:endParaRPr>
          </a:p>
          <a:p>
            <a:pPr marL="0" lvl="2"/>
            <a:r>
              <a:rPr lang="en-US" sz="1200" dirty="0">
                <a:latin typeface="+mn-lt"/>
              </a:rPr>
              <a:t>t is in sec, t=0 when node starts</a:t>
            </a:r>
          </a:p>
          <a:p>
            <a:pPr marL="0" lvl="2"/>
            <a:r>
              <a:rPr lang="en-US" sz="12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5675604" y="2962696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2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9211259" y="2801489"/>
            <a:ext cx="2801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2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7508761" y="3033151"/>
            <a:ext cx="1925884" cy="815410"/>
            <a:chOff x="1183908" y="2820203"/>
            <a:chExt cx="1838426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331849" y="2877804"/>
              <a:ext cx="1471423" cy="55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+mn-lt"/>
                </a:rPr>
                <a:t>my_sub_pub</a:t>
              </a:r>
              <a:endParaRPr lang="en-US" sz="1400" dirty="0">
                <a:latin typeface="+mn-lt"/>
              </a:endParaRPr>
            </a:p>
            <a:p>
              <a:pPr algn="ctr"/>
              <a:r>
                <a:rPr lang="en-US" sz="1400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sz="1400" dirty="0">
                  <a:latin typeface="+mn-lt"/>
                </a:rPr>
                <a:t>‘</a:t>
              </a:r>
              <a:r>
                <a:rPr lang="en-US" sz="1400" dirty="0" err="1">
                  <a:latin typeface="+mn-lt"/>
                </a:rPr>
                <a:t>lets_go</a:t>
              </a:r>
              <a:r>
                <a:rPr lang="en-US" sz="1400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av_srv_client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C9E947-36CF-549D-FD05-2E4582F67296}"/>
              </a:ext>
            </a:extLst>
          </p:cNvPr>
          <p:cNvGrpSpPr/>
          <p:nvPr/>
        </p:nvGrpSpPr>
        <p:grpSpPr>
          <a:xfrm>
            <a:off x="451710" y="3012888"/>
            <a:ext cx="1908925" cy="815409"/>
            <a:chOff x="1183908" y="2820203"/>
            <a:chExt cx="1838426" cy="7662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771928-9AC6-1EBD-ABA1-A0F1689C9D1C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A6D1E5-0737-DF65-9652-02F309CD80C3}"/>
                </a:ext>
              </a:extLst>
            </p:cNvPr>
            <p:cNvSpPr txBox="1"/>
            <p:nvPr/>
          </p:nvSpPr>
          <p:spPr>
            <a:xfrm>
              <a:off x="1394306" y="2877804"/>
              <a:ext cx="1346505" cy="694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FF0000"/>
                  </a:solidFill>
                  <a:latin typeface="+mn-lt"/>
                </a:rPr>
                <a:t>my_client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request_dist.py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‘</a:t>
              </a:r>
              <a:r>
                <a:rPr lang="en-US" sz="1400" dirty="0" err="1">
                  <a:solidFill>
                    <a:srgbClr val="FF0000"/>
                  </a:solidFill>
                  <a:latin typeface="+mn-lt"/>
                </a:rPr>
                <a:t>get_dist</a:t>
              </a:r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’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1F68EC-C0B7-2A46-15F6-11815A302A6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395231" y="3429000"/>
            <a:ext cx="1574829" cy="9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0951D9-7F6C-CC07-075B-B4B48918214F}"/>
              </a:ext>
            </a:extLst>
          </p:cNvPr>
          <p:cNvCxnSpPr>
            <a:cxnSpLocks/>
          </p:cNvCxnSpPr>
          <p:nvPr/>
        </p:nvCxnSpPr>
        <p:spPr>
          <a:xfrm flipH="1">
            <a:off x="2360635" y="3281736"/>
            <a:ext cx="16094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FF5DF53-1F2E-72BD-8BA3-C1D6AAFC4672}"/>
              </a:ext>
            </a:extLst>
          </p:cNvPr>
          <p:cNvSpPr txBox="1"/>
          <p:nvPr/>
        </p:nvSpPr>
        <p:spPr>
          <a:xfrm>
            <a:off x="2301746" y="344518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703725-2E1B-5577-F847-5D560567E472}"/>
              </a:ext>
            </a:extLst>
          </p:cNvPr>
          <p:cNvSpPr txBox="1"/>
          <p:nvPr/>
        </p:nvSpPr>
        <p:spPr>
          <a:xfrm>
            <a:off x="3656587" y="2967971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+mn-lt"/>
              </a:rPr>
              <a:t>Sv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5FE79-F15C-4672-DDF9-80E9B040484C}"/>
              </a:ext>
            </a:extLst>
          </p:cNvPr>
          <p:cNvSpPr txBox="1"/>
          <p:nvPr/>
        </p:nvSpPr>
        <p:spPr>
          <a:xfrm>
            <a:off x="451710" y="4011926"/>
            <a:ext cx="24033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US" sz="1200" dirty="0">
                <a:solidFill>
                  <a:srgbClr val="FF0000"/>
                </a:solidFill>
                <a:latin typeface="+mn-lt"/>
              </a:rPr>
              <a:t>When I send a request, I will send you my name as a string. Please send back to me the distance traveled since t=0.</a:t>
            </a:r>
          </a:p>
          <a:p>
            <a:pPr marL="0" lvl="2"/>
            <a:endParaRPr lang="en-US" sz="1200" dirty="0">
              <a:solidFill>
                <a:srgbClr val="FF0000"/>
              </a:solidFill>
              <a:latin typeface="+mn-lt"/>
            </a:endParaRPr>
          </a:p>
          <a:p>
            <a:pPr marL="0" lvl="2"/>
            <a:r>
              <a:rPr lang="en-US" sz="1200" dirty="0">
                <a:solidFill>
                  <a:srgbClr val="FF0000"/>
                </a:solidFill>
                <a:latin typeface="+mn-lt"/>
              </a:rPr>
              <a:t>I will print this to the screen.</a:t>
            </a:r>
          </a:p>
          <a:p>
            <a:pPr marL="0" lvl="2"/>
            <a:endParaRPr lang="en-US" sz="1200" dirty="0">
              <a:solidFill>
                <a:srgbClr val="FF0000"/>
              </a:solidFill>
              <a:latin typeface="+mn-lt"/>
            </a:endParaRPr>
          </a:p>
          <a:p>
            <a:pPr marL="0" lvl="2"/>
            <a:r>
              <a:rPr lang="en-US" sz="1200" dirty="0">
                <a:solidFill>
                  <a:srgbClr val="FF0000"/>
                </a:solidFill>
                <a:latin typeface="+mn-lt"/>
              </a:rPr>
              <a:t>I will send the request every 5 seconds.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78A055-273D-A647-187D-0E462244AD96}"/>
              </a:ext>
            </a:extLst>
          </p:cNvPr>
          <p:cNvGrpSpPr/>
          <p:nvPr/>
        </p:nvGrpSpPr>
        <p:grpSpPr>
          <a:xfrm>
            <a:off x="9193007" y="1663057"/>
            <a:ext cx="2665389" cy="1200042"/>
            <a:chOff x="6113640" y="1719533"/>
            <a:chExt cx="2479134" cy="90564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F4007DC-193C-2370-B60E-8B86DC9C5C1D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727519"/>
              <a:chOff x="618210" y="1857907"/>
              <a:chExt cx="2479134" cy="72751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6CE6D52-303F-7535-F120-7F0675268E56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631438" cy="209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latin typeface="+mn-lt"/>
                  </a:rPr>
                  <a:t>my_uf_interfaces</a:t>
                </a:r>
                <a:r>
                  <a:rPr lang="en-US" sz="1200" dirty="0">
                    <a:latin typeface="+mn-lt"/>
                  </a:rPr>
                  <a:t>/Polar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8C9112F-23BC-C704-C154-0D1DF1A38DAB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452930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float64 </a:t>
                </a:r>
                <a:r>
                  <a:rPr lang="en-US" sz="1100" dirty="0" err="1">
                    <a:latin typeface="+mn-lt"/>
                  </a:rPr>
                  <a:t>r_meters</a:t>
                </a:r>
                <a:endParaRPr lang="en-US" sz="1100" dirty="0">
                  <a:latin typeface="+mn-lt"/>
                </a:endParaRPr>
              </a:p>
              <a:p>
                <a:r>
                  <a:rPr lang="en-US" sz="1100" dirty="0">
                    <a:latin typeface="+mn-lt"/>
                  </a:rPr>
                  <a:t>float64 </a:t>
                </a:r>
                <a:r>
                  <a:rPr lang="en-US" sz="1100" dirty="0" err="1">
                    <a:latin typeface="+mn-lt"/>
                  </a:rPr>
                  <a:t>theta_rad</a:t>
                </a:r>
                <a:endParaRPr lang="en-US" sz="1100" dirty="0">
                  <a:latin typeface="+mn-lt"/>
                </a:endParaRPr>
              </a:p>
              <a:p>
                <a:r>
                  <a:rPr lang="en-US" sz="1100" dirty="0" err="1">
                    <a:latin typeface="+mn-lt"/>
                  </a:rPr>
                  <a:t>geometry_msgs</a:t>
                </a:r>
                <a:r>
                  <a:rPr lang="en-US" sz="1100" dirty="0">
                    <a:latin typeface="+mn-lt"/>
                  </a:rPr>
                  <a:t>/Vector3 point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2DF921-B749-62C1-7AA5-3011A465ECCD}"/>
                </a:ext>
              </a:extLst>
            </p:cNvPr>
            <p:cNvSpPr txBox="1"/>
            <p:nvPr/>
          </p:nvSpPr>
          <p:spPr>
            <a:xfrm>
              <a:off x="6122090" y="1719533"/>
              <a:ext cx="2256161" cy="209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topic name: </a:t>
              </a:r>
              <a:r>
                <a:rPr lang="en-US" sz="1200" dirty="0" err="1">
                  <a:latin typeface="+mn-lt"/>
                </a:rPr>
                <a:t>my_new_polar_topic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2187E2-A440-189B-BFD2-EE685A899A61}"/>
              </a:ext>
            </a:extLst>
          </p:cNvPr>
          <p:cNvGrpSpPr/>
          <p:nvPr/>
        </p:nvGrpSpPr>
        <p:grpSpPr>
          <a:xfrm>
            <a:off x="2092380" y="1908433"/>
            <a:ext cx="2392197" cy="1608844"/>
            <a:chOff x="6113640" y="1679966"/>
            <a:chExt cx="2225032" cy="9164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82D821-5423-9B87-89A3-151D815A36F5}"/>
                </a:ext>
              </a:extLst>
            </p:cNvPr>
            <p:cNvGrpSpPr/>
            <p:nvPr/>
          </p:nvGrpSpPr>
          <p:grpSpPr>
            <a:xfrm>
              <a:off x="6113640" y="1897658"/>
              <a:ext cx="1917632" cy="698726"/>
              <a:chOff x="618210" y="1857907"/>
              <a:chExt cx="1917632" cy="69872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77BC1B-63AE-0D30-CB54-4B3EB112B07D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718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sz="1200" dirty="0">
                  <a:solidFill>
                    <a:srgbClr val="326698"/>
                  </a:solidFill>
                  <a:latin typeface="+mn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45C00D-7588-0FEF-1362-D906CE9FD0B8}"/>
                  </a:ext>
                </a:extLst>
              </p:cNvPr>
              <p:cNvSpPr txBox="1"/>
              <p:nvPr/>
            </p:nvSpPr>
            <p:spPr>
              <a:xfrm>
                <a:off x="703225" y="1956469"/>
                <a:ext cx="1832617" cy="600164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string name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---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</a:t>
                </a:r>
                <a:r>
                  <a:rPr lang="en-US" sz="1100" dirty="0" err="1">
                    <a:solidFill>
                      <a:srgbClr val="326698"/>
                    </a:solidFill>
                    <a:latin typeface="+mn-lt"/>
                  </a:rPr>
                  <a:t>dist</a:t>
                </a:r>
                <a:endParaRPr lang="en-US" sz="1100" dirty="0">
                  <a:solidFill>
                    <a:srgbClr val="326698"/>
                  </a:solidFill>
                  <a:latin typeface="+mn-lt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77BF4D-0079-3C97-B424-76EAD8BA6464}"/>
                </a:ext>
              </a:extLst>
            </p:cNvPr>
            <p:cNvSpPr txBox="1"/>
            <p:nvPr/>
          </p:nvSpPr>
          <p:spPr>
            <a:xfrm>
              <a:off x="6121277" y="1679966"/>
              <a:ext cx="221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26698"/>
                  </a:solidFill>
                  <a:latin typeface="+mn-lt"/>
                </a:rPr>
                <a:t>service name: </a:t>
              </a:r>
              <a:r>
                <a:rPr lang="en-US" sz="1200" dirty="0" err="1">
                  <a:solidFill>
                    <a:srgbClr val="326698"/>
                  </a:solidFill>
                  <a:latin typeface="+mn-lt"/>
                </a:rPr>
                <a:t>distance_traveled</a:t>
              </a:r>
              <a:endParaRPr lang="en-US" sz="1200" dirty="0">
                <a:solidFill>
                  <a:srgbClr val="326698"/>
                </a:solidFill>
                <a:latin typeface="+mn-lt"/>
              </a:endParaRPr>
            </a:p>
            <a:p>
              <a:r>
                <a:rPr lang="en-US" sz="1200" dirty="0">
                  <a:solidFill>
                    <a:srgbClr val="326698"/>
                  </a:solidFill>
                  <a:latin typeface="+mn-lt"/>
                </a:rPr>
                <a:t>service file name: </a:t>
              </a:r>
              <a:r>
                <a:rPr lang="en-US" sz="1200" dirty="0" err="1">
                  <a:solidFill>
                    <a:srgbClr val="326698"/>
                  </a:solidFill>
                  <a:latin typeface="+mn-lt"/>
                </a:rPr>
                <a:t>Distance.srv</a:t>
              </a:r>
              <a:endParaRPr lang="en-US" sz="1200" dirty="0">
                <a:solidFill>
                  <a:srgbClr val="326698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98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11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3970060" y="3021295"/>
            <a:ext cx="1908925" cy="815409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680731" y="2877804"/>
              <a:ext cx="773652" cy="55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+mn-lt"/>
                </a:rPr>
                <a:t>my_pub</a:t>
              </a:r>
              <a:endParaRPr lang="en-US" sz="1400" dirty="0">
                <a:latin typeface="+mn-lt"/>
              </a:endParaRPr>
            </a:p>
            <a:p>
              <a:pPr algn="ctr"/>
              <a:r>
                <a:rPr lang="en-US" sz="1400" dirty="0">
                  <a:latin typeface="+mn-lt"/>
                </a:rPr>
                <a:t>pub_pt.py</a:t>
              </a:r>
            </a:p>
            <a:p>
              <a:pPr algn="ctr"/>
              <a:r>
                <a:rPr lang="en-US" sz="1400" dirty="0">
                  <a:latin typeface="+mn-lt"/>
                </a:rPr>
                <a:t>‘</a:t>
              </a:r>
              <a:r>
                <a:rPr lang="en-US" sz="1400" dirty="0" err="1">
                  <a:latin typeface="+mn-lt"/>
                </a:rPr>
                <a:t>pub_me</a:t>
              </a:r>
              <a:r>
                <a:rPr lang="en-US" sz="1400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 flipV="1">
            <a:off x="5903049" y="3420593"/>
            <a:ext cx="1607704" cy="24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5860606" y="315145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7150094" y="312754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5659323" y="1829660"/>
            <a:ext cx="2060377" cy="1092445"/>
            <a:chOff x="6113640" y="1679966"/>
            <a:chExt cx="1916399" cy="109244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1916399" cy="874753"/>
              <a:chOff x="618210" y="1857907"/>
              <a:chExt cx="1916399" cy="87475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71153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1832617" cy="600164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1908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2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2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9425243" y="3539448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9397886" y="316301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7436671" y="4152763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3849079" y="4011926"/>
            <a:ext cx="2403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US" sz="1200" dirty="0">
                <a:latin typeface="+mn-lt"/>
              </a:rPr>
              <a:t>x(t) = A1 * cos(0.2*t + </a:t>
            </a:r>
            <a:r>
              <a:rPr lang="el-GR" sz="1200" dirty="0">
                <a:latin typeface="+mn-lt"/>
              </a:rPr>
              <a:t>π</a:t>
            </a:r>
            <a:r>
              <a:rPr lang="en-US" sz="1200" dirty="0">
                <a:latin typeface="+mn-lt"/>
              </a:rPr>
              <a:t>/2)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y(t) = A2 * sin(0.6*t)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z(t) = 0.0</a:t>
            </a:r>
          </a:p>
          <a:p>
            <a:pPr lvl="2"/>
            <a:endParaRPr lang="en-US" sz="1200" dirty="0">
              <a:latin typeface="+mn-lt"/>
            </a:endParaRPr>
          </a:p>
          <a:p>
            <a:pPr marL="0" lvl="2"/>
            <a:r>
              <a:rPr lang="en-US" sz="1200" dirty="0">
                <a:latin typeface="+mn-lt"/>
              </a:rPr>
              <a:t>t is in sec, t=0 when node starts</a:t>
            </a:r>
          </a:p>
          <a:p>
            <a:pPr marL="0" lvl="2"/>
            <a:r>
              <a:rPr lang="en-US" sz="12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5675604" y="2962696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2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9211259" y="2801489"/>
            <a:ext cx="2801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2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7508761" y="3033151"/>
            <a:ext cx="1925884" cy="815410"/>
            <a:chOff x="1183908" y="2820203"/>
            <a:chExt cx="1838426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331849" y="2877804"/>
              <a:ext cx="1471423" cy="55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+mn-lt"/>
                </a:rPr>
                <a:t>my_sub_pub</a:t>
              </a:r>
              <a:endParaRPr lang="en-US" sz="1400" dirty="0">
                <a:latin typeface="+mn-lt"/>
              </a:endParaRPr>
            </a:p>
            <a:p>
              <a:pPr algn="ctr"/>
              <a:r>
                <a:rPr lang="en-US" sz="1400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sz="1400" dirty="0">
                  <a:latin typeface="+mn-lt"/>
                </a:rPr>
                <a:t>‘</a:t>
              </a:r>
              <a:r>
                <a:rPr lang="en-US" sz="1400" dirty="0" err="1">
                  <a:latin typeface="+mn-lt"/>
                </a:rPr>
                <a:t>lets_go</a:t>
              </a:r>
              <a:r>
                <a:rPr lang="en-US" sz="1400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av_srv_client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C9E947-36CF-549D-FD05-2E4582F67296}"/>
              </a:ext>
            </a:extLst>
          </p:cNvPr>
          <p:cNvGrpSpPr/>
          <p:nvPr/>
        </p:nvGrpSpPr>
        <p:grpSpPr>
          <a:xfrm>
            <a:off x="451710" y="3012888"/>
            <a:ext cx="1908925" cy="815409"/>
            <a:chOff x="1183908" y="2820203"/>
            <a:chExt cx="1838426" cy="7662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771928-9AC6-1EBD-ABA1-A0F1689C9D1C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A6D1E5-0737-DF65-9652-02F309CD80C3}"/>
                </a:ext>
              </a:extLst>
            </p:cNvPr>
            <p:cNvSpPr txBox="1"/>
            <p:nvPr/>
          </p:nvSpPr>
          <p:spPr>
            <a:xfrm>
              <a:off x="1294730" y="2877804"/>
              <a:ext cx="1545656" cy="694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+mn-lt"/>
                </a:rPr>
                <a:t>my_client1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+mn-lt"/>
                </a:rPr>
                <a:t>request_dist1.py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+mn-lt"/>
                </a:rPr>
                <a:t>‘get_dist1’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1F68EC-C0B7-2A46-15F6-11815A302A6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395231" y="3429000"/>
            <a:ext cx="1574829" cy="9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0951D9-7F6C-CC07-075B-B4B48918214F}"/>
              </a:ext>
            </a:extLst>
          </p:cNvPr>
          <p:cNvCxnSpPr>
            <a:cxnSpLocks/>
          </p:cNvCxnSpPr>
          <p:nvPr/>
        </p:nvCxnSpPr>
        <p:spPr>
          <a:xfrm flipH="1">
            <a:off x="2360635" y="3281736"/>
            <a:ext cx="16094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FF5DF53-1F2E-72BD-8BA3-C1D6AAFC4672}"/>
              </a:ext>
            </a:extLst>
          </p:cNvPr>
          <p:cNvSpPr txBox="1"/>
          <p:nvPr/>
        </p:nvSpPr>
        <p:spPr>
          <a:xfrm>
            <a:off x="2301746" y="344518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703725-2E1B-5577-F847-5D560567E472}"/>
              </a:ext>
            </a:extLst>
          </p:cNvPr>
          <p:cNvSpPr txBox="1"/>
          <p:nvPr/>
        </p:nvSpPr>
        <p:spPr>
          <a:xfrm>
            <a:off x="3656587" y="2967971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+mn-lt"/>
              </a:rPr>
              <a:t>Sv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5FE79-F15C-4672-DDF9-80E9B040484C}"/>
              </a:ext>
            </a:extLst>
          </p:cNvPr>
          <p:cNvSpPr txBox="1"/>
          <p:nvPr/>
        </p:nvSpPr>
        <p:spPr>
          <a:xfrm>
            <a:off x="451710" y="4011926"/>
            <a:ext cx="24033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US" sz="1200" dirty="0">
                <a:solidFill>
                  <a:srgbClr val="FF0000"/>
                </a:solidFill>
                <a:latin typeface="+mn-lt"/>
              </a:rPr>
              <a:t>When I send a request, I will send you my name as a string. Please send back to me the distance traveled since t=0.</a:t>
            </a:r>
          </a:p>
          <a:p>
            <a:pPr marL="0" lvl="2"/>
            <a:endParaRPr lang="en-US" sz="1200" dirty="0">
              <a:solidFill>
                <a:srgbClr val="FF0000"/>
              </a:solidFill>
              <a:latin typeface="+mn-lt"/>
            </a:endParaRPr>
          </a:p>
          <a:p>
            <a:pPr marL="0" lvl="2"/>
            <a:r>
              <a:rPr lang="en-US" sz="1200" dirty="0">
                <a:solidFill>
                  <a:srgbClr val="FF0000"/>
                </a:solidFill>
                <a:latin typeface="+mn-lt"/>
              </a:rPr>
              <a:t>I will print this to the screen.</a:t>
            </a:r>
          </a:p>
          <a:p>
            <a:pPr marL="0" lvl="2"/>
            <a:endParaRPr lang="en-US" sz="1200" dirty="0">
              <a:solidFill>
                <a:srgbClr val="FF0000"/>
              </a:solidFill>
              <a:latin typeface="+mn-lt"/>
            </a:endParaRPr>
          </a:p>
          <a:p>
            <a:pPr marL="0" lvl="2"/>
            <a:r>
              <a:rPr lang="en-US" sz="1200" b="1" dirty="0">
                <a:solidFill>
                  <a:srgbClr val="C00000"/>
                </a:solidFill>
                <a:latin typeface="+mn-lt"/>
              </a:rPr>
              <a:t>I will send the request once, immediately when my node starts.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78A055-273D-A647-187D-0E462244AD96}"/>
              </a:ext>
            </a:extLst>
          </p:cNvPr>
          <p:cNvGrpSpPr/>
          <p:nvPr/>
        </p:nvGrpSpPr>
        <p:grpSpPr>
          <a:xfrm>
            <a:off x="9193007" y="1663057"/>
            <a:ext cx="2665389" cy="1200042"/>
            <a:chOff x="6113640" y="1719533"/>
            <a:chExt cx="2479134" cy="90564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F4007DC-193C-2370-B60E-8B86DC9C5C1D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727519"/>
              <a:chOff x="618210" y="1857907"/>
              <a:chExt cx="2479134" cy="72751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6CE6D52-303F-7535-F120-7F0675268E56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631438" cy="209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latin typeface="+mn-lt"/>
                  </a:rPr>
                  <a:t>my_uf_interfaces</a:t>
                </a:r>
                <a:r>
                  <a:rPr lang="en-US" sz="1200" dirty="0">
                    <a:latin typeface="+mn-lt"/>
                  </a:rPr>
                  <a:t>/Polar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8C9112F-23BC-C704-C154-0D1DF1A38DAB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452930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float64 </a:t>
                </a:r>
                <a:r>
                  <a:rPr lang="en-US" sz="1100" dirty="0" err="1">
                    <a:latin typeface="+mn-lt"/>
                  </a:rPr>
                  <a:t>r_meters</a:t>
                </a:r>
                <a:endParaRPr lang="en-US" sz="1100" dirty="0">
                  <a:latin typeface="+mn-lt"/>
                </a:endParaRPr>
              </a:p>
              <a:p>
                <a:r>
                  <a:rPr lang="en-US" sz="1100" dirty="0">
                    <a:latin typeface="+mn-lt"/>
                  </a:rPr>
                  <a:t>float64 </a:t>
                </a:r>
                <a:r>
                  <a:rPr lang="en-US" sz="1100" dirty="0" err="1">
                    <a:latin typeface="+mn-lt"/>
                  </a:rPr>
                  <a:t>theta_rad</a:t>
                </a:r>
                <a:endParaRPr lang="en-US" sz="1100" dirty="0">
                  <a:latin typeface="+mn-lt"/>
                </a:endParaRPr>
              </a:p>
              <a:p>
                <a:r>
                  <a:rPr lang="en-US" sz="1100" dirty="0" err="1">
                    <a:latin typeface="+mn-lt"/>
                  </a:rPr>
                  <a:t>geometry_msgs</a:t>
                </a:r>
                <a:r>
                  <a:rPr lang="en-US" sz="1100" dirty="0">
                    <a:latin typeface="+mn-lt"/>
                  </a:rPr>
                  <a:t>/Vector3 point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2DF921-B749-62C1-7AA5-3011A465ECCD}"/>
                </a:ext>
              </a:extLst>
            </p:cNvPr>
            <p:cNvSpPr txBox="1"/>
            <p:nvPr/>
          </p:nvSpPr>
          <p:spPr>
            <a:xfrm>
              <a:off x="6122090" y="1719533"/>
              <a:ext cx="2256161" cy="209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topic name: </a:t>
              </a:r>
              <a:r>
                <a:rPr lang="en-US" sz="1200" dirty="0" err="1">
                  <a:latin typeface="+mn-lt"/>
                </a:rPr>
                <a:t>my_new_polar_topic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2187E2-A440-189B-BFD2-EE685A899A61}"/>
              </a:ext>
            </a:extLst>
          </p:cNvPr>
          <p:cNvGrpSpPr/>
          <p:nvPr/>
        </p:nvGrpSpPr>
        <p:grpSpPr>
          <a:xfrm>
            <a:off x="2092380" y="1908433"/>
            <a:ext cx="2392197" cy="1608844"/>
            <a:chOff x="6113640" y="1679966"/>
            <a:chExt cx="2225032" cy="9164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82D821-5423-9B87-89A3-151D815A36F5}"/>
                </a:ext>
              </a:extLst>
            </p:cNvPr>
            <p:cNvGrpSpPr/>
            <p:nvPr/>
          </p:nvGrpSpPr>
          <p:grpSpPr>
            <a:xfrm>
              <a:off x="6113640" y="1897658"/>
              <a:ext cx="1917632" cy="698726"/>
              <a:chOff x="618210" y="1857907"/>
              <a:chExt cx="1917632" cy="69872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77BC1B-63AE-0D30-CB54-4B3EB112B07D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718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sz="1200" dirty="0">
                  <a:solidFill>
                    <a:srgbClr val="326698"/>
                  </a:solidFill>
                  <a:latin typeface="+mn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45C00D-7588-0FEF-1362-D906CE9FD0B8}"/>
                  </a:ext>
                </a:extLst>
              </p:cNvPr>
              <p:cNvSpPr txBox="1"/>
              <p:nvPr/>
            </p:nvSpPr>
            <p:spPr>
              <a:xfrm>
                <a:off x="703225" y="1956469"/>
                <a:ext cx="1832617" cy="600164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string name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---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</a:t>
                </a:r>
                <a:r>
                  <a:rPr lang="en-US" sz="1100" dirty="0" err="1">
                    <a:solidFill>
                      <a:srgbClr val="326698"/>
                    </a:solidFill>
                    <a:latin typeface="+mn-lt"/>
                  </a:rPr>
                  <a:t>dist</a:t>
                </a:r>
                <a:endParaRPr lang="en-US" sz="1100" dirty="0">
                  <a:solidFill>
                    <a:srgbClr val="326698"/>
                  </a:solidFill>
                  <a:latin typeface="+mn-lt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77BF4D-0079-3C97-B424-76EAD8BA6464}"/>
                </a:ext>
              </a:extLst>
            </p:cNvPr>
            <p:cNvSpPr txBox="1"/>
            <p:nvPr/>
          </p:nvSpPr>
          <p:spPr>
            <a:xfrm>
              <a:off x="6121277" y="1679966"/>
              <a:ext cx="221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26698"/>
                  </a:solidFill>
                  <a:latin typeface="+mn-lt"/>
                </a:rPr>
                <a:t>service name: </a:t>
              </a:r>
              <a:r>
                <a:rPr lang="en-US" sz="1200" dirty="0" err="1">
                  <a:solidFill>
                    <a:srgbClr val="326698"/>
                  </a:solidFill>
                  <a:latin typeface="+mn-lt"/>
                </a:rPr>
                <a:t>distance_traveled</a:t>
              </a:r>
              <a:endParaRPr lang="en-US" sz="1200" dirty="0">
                <a:solidFill>
                  <a:srgbClr val="326698"/>
                </a:solidFill>
                <a:latin typeface="+mn-lt"/>
              </a:endParaRPr>
            </a:p>
            <a:p>
              <a:r>
                <a:rPr lang="en-US" sz="1200" dirty="0">
                  <a:solidFill>
                    <a:srgbClr val="326698"/>
                  </a:solidFill>
                  <a:latin typeface="+mn-lt"/>
                </a:rPr>
                <a:t>service file name: </a:t>
              </a:r>
              <a:r>
                <a:rPr lang="en-US" sz="1200" dirty="0" err="1">
                  <a:solidFill>
                    <a:srgbClr val="326698"/>
                  </a:solidFill>
                  <a:latin typeface="+mn-lt"/>
                </a:rPr>
                <a:t>Distance.srv</a:t>
              </a:r>
              <a:endParaRPr lang="en-US" sz="1200" dirty="0">
                <a:solidFill>
                  <a:srgbClr val="326698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40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 of Florida Logo and symbol, meaning, history, PNG">
            <a:extLst>
              <a:ext uri="{FF2B5EF4-FFF2-40B4-BE49-F238E27FC236}">
                <a16:creationId xmlns:a16="http://schemas.microsoft.com/office/drawing/2014/main" id="{C91A221F-F90F-A7F2-7CCB-63D08217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323850"/>
            <a:ext cx="1104053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2FCDC-E9FB-74D6-D8B0-AF5BEE51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2D7DD7-608B-D1BF-07CE-DD905F395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7"/>
          <a:stretch/>
        </p:blipFill>
        <p:spPr>
          <a:xfrm>
            <a:off x="363714" y="2821163"/>
            <a:ext cx="3562350" cy="3716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931D7-2389-FCF7-05CA-324BE286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879651"/>
            <a:ext cx="3476625" cy="565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7E6C3-8D02-286A-9578-3DAF8DF98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935" y="2898951"/>
            <a:ext cx="3514725" cy="3638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7D4B2-5BF6-33E0-0745-2BA1E8DA732F}"/>
              </a:ext>
            </a:extLst>
          </p:cNvPr>
          <p:cNvSpPr txBox="1"/>
          <p:nvPr/>
        </p:nvSpPr>
        <p:spPr>
          <a:xfrm>
            <a:off x="3423385" y="1432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https://docs.ros.org/en/foxy/Tutorials.html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F3B86A-680E-50D2-6CA1-23DD44272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14" y="143255"/>
            <a:ext cx="2324982" cy="22581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66E32-11E6-19F3-947E-CE7C3AD9AAF6}"/>
              </a:ext>
            </a:extLst>
          </p:cNvPr>
          <p:cNvCxnSpPr>
            <a:cxnSpLocks/>
          </p:cNvCxnSpPr>
          <p:nvPr/>
        </p:nvCxnSpPr>
        <p:spPr>
          <a:xfrm>
            <a:off x="587141" y="647012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B5FAD-55F1-0F85-E9D9-CAC4F87D7DD9}"/>
              </a:ext>
            </a:extLst>
          </p:cNvPr>
          <p:cNvSpPr/>
          <p:nvPr/>
        </p:nvSpPr>
        <p:spPr>
          <a:xfrm>
            <a:off x="4780162" y="2281187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767D7F-E69F-0397-88A4-E74B545935AC}"/>
              </a:ext>
            </a:extLst>
          </p:cNvPr>
          <p:cNvSpPr/>
          <p:nvPr/>
        </p:nvSpPr>
        <p:spPr>
          <a:xfrm>
            <a:off x="4751478" y="3463282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B94EF-0FD5-FE3C-64C8-F3C60F2ED3AF}"/>
              </a:ext>
            </a:extLst>
          </p:cNvPr>
          <p:cNvSpPr/>
          <p:nvPr/>
        </p:nvSpPr>
        <p:spPr>
          <a:xfrm>
            <a:off x="4751478" y="5157906"/>
            <a:ext cx="2689042" cy="304965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33190-6F16-D8B8-CA5B-B83C9F8448E5}"/>
              </a:ext>
            </a:extLst>
          </p:cNvPr>
          <p:cNvSpPr/>
          <p:nvPr/>
        </p:nvSpPr>
        <p:spPr>
          <a:xfrm>
            <a:off x="4751478" y="6245366"/>
            <a:ext cx="2689042" cy="216582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6D5A53-4547-E98B-7D9A-542C21739270}"/>
              </a:ext>
            </a:extLst>
          </p:cNvPr>
          <p:cNvCxnSpPr>
            <a:cxnSpLocks/>
          </p:cNvCxnSpPr>
          <p:nvPr/>
        </p:nvCxnSpPr>
        <p:spPr>
          <a:xfrm>
            <a:off x="4694152" y="620270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4355B8-C94D-D080-74B8-6E332C6605F7}"/>
              </a:ext>
            </a:extLst>
          </p:cNvPr>
          <p:cNvCxnSpPr>
            <a:cxnSpLocks/>
          </p:cNvCxnSpPr>
          <p:nvPr/>
        </p:nvCxnSpPr>
        <p:spPr>
          <a:xfrm>
            <a:off x="8648902" y="4997944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D57BD8-D695-90E6-823F-4030825D7419}"/>
              </a:ext>
            </a:extLst>
          </p:cNvPr>
          <p:cNvCxnSpPr>
            <a:cxnSpLocks/>
          </p:cNvCxnSpPr>
          <p:nvPr/>
        </p:nvCxnSpPr>
        <p:spPr>
          <a:xfrm>
            <a:off x="8590802" y="625979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A7C250-A669-6776-5161-5CBDC2E95F8F}"/>
              </a:ext>
            </a:extLst>
          </p:cNvPr>
          <p:cNvSpPr/>
          <p:nvPr/>
        </p:nvSpPr>
        <p:spPr>
          <a:xfrm>
            <a:off x="8678776" y="3985331"/>
            <a:ext cx="2689042" cy="453443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94FEBE-FDE3-0B64-78C3-C61E7E2BAEC7}"/>
              </a:ext>
            </a:extLst>
          </p:cNvPr>
          <p:cNvSpPr/>
          <p:nvPr/>
        </p:nvSpPr>
        <p:spPr>
          <a:xfrm>
            <a:off x="8678776" y="6341629"/>
            <a:ext cx="2689042" cy="21079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3568C-BD92-06D1-D5B7-A851E5EE5576}"/>
              </a:ext>
            </a:extLst>
          </p:cNvPr>
          <p:cNvCxnSpPr>
            <a:cxnSpLocks/>
          </p:cNvCxnSpPr>
          <p:nvPr/>
        </p:nvCxnSpPr>
        <p:spPr>
          <a:xfrm>
            <a:off x="4751478" y="3382700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Red star - Wikipedia">
            <a:extLst>
              <a:ext uri="{FF2B5EF4-FFF2-40B4-BE49-F238E27FC236}">
                <a16:creationId xmlns:a16="http://schemas.microsoft.com/office/drawing/2014/main" id="{AAE75F5C-090F-A7A4-7E60-F7B49D99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02" y="4407065"/>
            <a:ext cx="518910" cy="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1370673" y="3298803"/>
            <a:ext cx="2305331" cy="1012595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589969" y="2877804"/>
              <a:ext cx="955178" cy="698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pub_pt.py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pub_me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>
            <a:off x="3688756" y="3821217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3604877" y="347040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5639524" y="3438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3456342" y="2107168"/>
            <a:ext cx="2665390" cy="1138612"/>
            <a:chOff x="6113640" y="1679966"/>
            <a:chExt cx="2479134" cy="1138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920920"/>
              <a:chOff x="618210" y="1857907"/>
              <a:chExt cx="2479134" cy="9209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9666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64633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2284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8143405" y="3859096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8116048" y="348266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6154833" y="4472411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808382" y="4405964"/>
            <a:ext cx="3922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5.0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2.0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  <a:p>
            <a:pPr lvl="2"/>
            <a:endParaRPr lang="en-US" sz="1400" dirty="0">
              <a:latin typeface="+mn-lt"/>
            </a:endParaRPr>
          </a:p>
          <a:p>
            <a:pPr lvl="2"/>
            <a:r>
              <a:rPr lang="en-US" sz="1400" dirty="0">
                <a:latin typeface="+mn-lt"/>
              </a:rPr>
              <a:t>t is in sec, t=0 when node starts</a:t>
            </a:r>
          </a:p>
          <a:p>
            <a:pPr lvl="2"/>
            <a:r>
              <a:rPr lang="en-US" sz="14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3472623" y="3240204"/>
            <a:ext cx="214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7929421" y="3121137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5792379" y="3352798"/>
            <a:ext cx="2360428" cy="1012595"/>
            <a:chOff x="1139970" y="2820203"/>
            <a:chExt cx="1882364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139970" y="2877804"/>
              <a:ext cx="1855182" cy="698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my_sub_pub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lets_go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av_pub_sub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76C91A-9CC5-D43E-4BF2-7D5B20E95D92}"/>
              </a:ext>
            </a:extLst>
          </p:cNvPr>
          <p:cNvGrpSpPr/>
          <p:nvPr/>
        </p:nvGrpSpPr>
        <p:grpSpPr>
          <a:xfrm>
            <a:off x="7901332" y="2366414"/>
            <a:ext cx="2665390" cy="769280"/>
            <a:chOff x="6113640" y="1679966"/>
            <a:chExt cx="2479134" cy="7692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4AA3B4-1454-3684-CFB4-CC3E9CCAA5E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551588"/>
              <a:chOff x="618210" y="1857907"/>
              <a:chExt cx="2479134" cy="55158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E487EA-6377-996E-8941-C1DBBCCB98F5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22352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std_msgs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/Float64MultiArray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02C6CF-A0F2-8399-BE94-84F7C8208F70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276999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float64[ ] data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FC8DDF-FC6C-9504-9C59-127981939FB4}"/>
                </a:ext>
              </a:extLst>
            </p:cNvPr>
            <p:cNvSpPr txBox="1"/>
            <p:nvPr/>
          </p:nvSpPr>
          <p:spPr>
            <a:xfrm>
              <a:off x="6121277" y="1679966"/>
              <a:ext cx="2206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my_polar_topic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78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1370673" y="3298803"/>
            <a:ext cx="2305331" cy="1012595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589969" y="2877804"/>
              <a:ext cx="955178" cy="698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pub_pt.py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pub_me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>
            <a:off x="3688756" y="3821217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3604877" y="347040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5639524" y="3438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3456342" y="2107168"/>
            <a:ext cx="2665390" cy="1138612"/>
            <a:chOff x="6113640" y="1679966"/>
            <a:chExt cx="2479134" cy="1138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920920"/>
              <a:chOff x="618210" y="1857907"/>
              <a:chExt cx="2479134" cy="9209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9666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64633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2284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8143405" y="3859096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8116048" y="348266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6154833" y="4472411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808382" y="4405964"/>
            <a:ext cx="3922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A1</a:t>
            </a:r>
            <a:r>
              <a:rPr lang="en-US" sz="1400" dirty="0">
                <a:latin typeface="+mn-lt"/>
              </a:rPr>
              <a:t>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A2</a:t>
            </a:r>
            <a:r>
              <a:rPr lang="en-US" sz="1400" dirty="0">
                <a:latin typeface="+mn-lt"/>
              </a:rPr>
              <a:t>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  <a:p>
            <a:pPr lvl="2"/>
            <a:endParaRPr lang="en-US" sz="1400" dirty="0">
              <a:latin typeface="+mn-lt"/>
            </a:endParaRPr>
          </a:p>
          <a:p>
            <a:pPr lvl="2"/>
            <a:r>
              <a:rPr lang="en-US" sz="1400" dirty="0">
                <a:latin typeface="+mn-lt"/>
              </a:rPr>
              <a:t>t is in sec, t=0 when node starts</a:t>
            </a:r>
          </a:p>
          <a:p>
            <a:pPr lvl="2"/>
            <a:r>
              <a:rPr lang="en-US" sz="14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3472623" y="3240204"/>
            <a:ext cx="214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7929421" y="3121137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5792379" y="3352798"/>
            <a:ext cx="2360428" cy="1012595"/>
            <a:chOff x="1139970" y="2820203"/>
            <a:chExt cx="1882364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139970" y="2877804"/>
              <a:ext cx="1855182" cy="698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my_sub_pub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lets_go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av_parameters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76C91A-9CC5-D43E-4BF2-7D5B20E95D92}"/>
              </a:ext>
            </a:extLst>
          </p:cNvPr>
          <p:cNvGrpSpPr/>
          <p:nvPr/>
        </p:nvGrpSpPr>
        <p:grpSpPr>
          <a:xfrm>
            <a:off x="7901332" y="2366414"/>
            <a:ext cx="2665390" cy="769280"/>
            <a:chOff x="6113640" y="1679966"/>
            <a:chExt cx="2479134" cy="7692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4AA3B4-1454-3684-CFB4-CC3E9CCAA5E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551588"/>
              <a:chOff x="618210" y="1857907"/>
              <a:chExt cx="2479134" cy="55158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E487EA-6377-996E-8941-C1DBBCCB98F5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22352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std_msgs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/Float64MultiArray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02C6CF-A0F2-8399-BE94-84F7C8208F70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276999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float64[ ] data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FC8DDF-FC6C-9504-9C59-127981939FB4}"/>
                </a:ext>
              </a:extLst>
            </p:cNvPr>
            <p:cNvSpPr txBox="1"/>
            <p:nvPr/>
          </p:nvSpPr>
          <p:spPr>
            <a:xfrm>
              <a:off x="6121277" y="1679966"/>
              <a:ext cx="2206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my_polar_topic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81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1370673" y="3298803"/>
            <a:ext cx="2305331" cy="1012595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589969" y="2877804"/>
              <a:ext cx="955178" cy="698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pub_pt.py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pub_me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>
            <a:off x="3688756" y="3821217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3604877" y="347040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5639524" y="3438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3456342" y="2107168"/>
            <a:ext cx="2665390" cy="1138612"/>
            <a:chOff x="6113640" y="1679966"/>
            <a:chExt cx="2479134" cy="1138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920920"/>
              <a:chOff x="618210" y="1857907"/>
              <a:chExt cx="2479134" cy="9209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9666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64633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2284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8143405" y="3859096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8116048" y="348266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6154833" y="4472411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808382" y="4405964"/>
            <a:ext cx="3922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A1</a:t>
            </a:r>
            <a:r>
              <a:rPr lang="en-US" sz="1400" dirty="0">
                <a:latin typeface="+mn-lt"/>
              </a:rPr>
              <a:t>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A2</a:t>
            </a:r>
            <a:r>
              <a:rPr lang="en-US" sz="1400" dirty="0">
                <a:latin typeface="+mn-lt"/>
              </a:rPr>
              <a:t>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  <a:p>
            <a:pPr lvl="2"/>
            <a:endParaRPr lang="en-US" sz="1400" dirty="0">
              <a:latin typeface="+mn-lt"/>
            </a:endParaRPr>
          </a:p>
          <a:p>
            <a:pPr lvl="2"/>
            <a:r>
              <a:rPr lang="en-US" sz="1400" dirty="0">
                <a:latin typeface="+mn-lt"/>
              </a:rPr>
              <a:t>t is in sec, t=0 when node starts</a:t>
            </a:r>
          </a:p>
          <a:p>
            <a:pPr lvl="2"/>
            <a:r>
              <a:rPr lang="en-US" sz="14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3472623" y="3240204"/>
            <a:ext cx="214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7929421" y="3121137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5792379" y="3352798"/>
            <a:ext cx="2360428" cy="1012595"/>
            <a:chOff x="1139970" y="2820203"/>
            <a:chExt cx="1882364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139970" y="2877804"/>
              <a:ext cx="1855182" cy="698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my_sub_pub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lets_go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191714" y="1101515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av_custom_msg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E0DE2-EF13-0A68-F340-211FA5304806}"/>
              </a:ext>
            </a:extLst>
          </p:cNvPr>
          <p:cNvGrpSpPr/>
          <p:nvPr/>
        </p:nvGrpSpPr>
        <p:grpSpPr>
          <a:xfrm>
            <a:off x="7929421" y="1911448"/>
            <a:ext cx="2809851" cy="1246209"/>
            <a:chOff x="6113640" y="1719533"/>
            <a:chExt cx="2613501" cy="9404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6942477-814E-CFCD-1ACE-349EB77D7DEA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762360"/>
              <a:chOff x="618210" y="1857907"/>
              <a:chExt cx="2479134" cy="76236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A3F850-86E4-B568-4A78-44C936BDE4FC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874467" cy="232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FF0000"/>
                    </a:solidFill>
                    <a:latin typeface="+mn-lt"/>
                  </a:rPr>
                  <a:t>my_uf_interfaces</a:t>
                </a:r>
                <a:r>
                  <a:rPr lang="en-US" sz="1400" dirty="0">
                    <a:solidFill>
                      <a:srgbClr val="FF0000"/>
                    </a:solidFill>
                    <a:latin typeface="+mn-lt"/>
                  </a:rPr>
                  <a:t>/Polar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20245F-AA3B-5F9C-B2C9-D9D3ACF377EE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48777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float64 </a:t>
                </a:r>
                <a:r>
                  <a:rPr lang="en-US" sz="1200" dirty="0" err="1">
                    <a:solidFill>
                      <a:srgbClr val="FF0000"/>
                    </a:solidFill>
                    <a:latin typeface="+mn-lt"/>
                  </a:rPr>
                  <a:t>r_meters</a:t>
                </a:r>
                <a:endParaRPr lang="en-US" sz="1200" dirty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float64 </a:t>
                </a:r>
                <a:r>
                  <a:rPr lang="en-US" sz="1200" dirty="0" err="1">
                    <a:solidFill>
                      <a:srgbClr val="FF0000"/>
                    </a:solidFill>
                    <a:latin typeface="+mn-lt"/>
                  </a:rPr>
                  <a:t>theta_rad</a:t>
                </a:r>
                <a:endParaRPr lang="en-US" sz="1200" dirty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en-US" sz="1200" dirty="0" err="1">
                    <a:solidFill>
                      <a:srgbClr val="FF0000"/>
                    </a:solidFill>
                    <a:latin typeface="+mn-lt"/>
                  </a:rPr>
                  <a:t>geometry_msgs</a:t>
                </a:r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/Vector3 point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62149B-0294-3BE7-2DD0-CF9AAF840D57}"/>
                </a:ext>
              </a:extLst>
            </p:cNvPr>
            <p:cNvSpPr txBox="1"/>
            <p:nvPr/>
          </p:nvSpPr>
          <p:spPr>
            <a:xfrm>
              <a:off x="6122090" y="1719533"/>
              <a:ext cx="2605051" cy="23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FF0000"/>
                  </a:solidFill>
                  <a:latin typeface="+mn-lt"/>
                </a:rPr>
                <a:t>my_new_polar_topic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05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3970060" y="3021295"/>
            <a:ext cx="1908925" cy="815409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680731" y="2877804"/>
              <a:ext cx="773652" cy="55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+mn-lt"/>
                </a:rPr>
                <a:t>my_pub</a:t>
              </a:r>
              <a:endParaRPr lang="en-US" sz="1400" dirty="0">
                <a:latin typeface="+mn-lt"/>
              </a:endParaRPr>
            </a:p>
            <a:p>
              <a:pPr algn="ctr"/>
              <a:r>
                <a:rPr lang="en-US" sz="1400" dirty="0">
                  <a:latin typeface="+mn-lt"/>
                </a:rPr>
                <a:t>pub_pt.py</a:t>
              </a:r>
            </a:p>
            <a:p>
              <a:pPr algn="ctr"/>
              <a:r>
                <a:rPr lang="en-US" sz="1400" dirty="0">
                  <a:latin typeface="+mn-lt"/>
                </a:rPr>
                <a:t>‘</a:t>
              </a:r>
              <a:r>
                <a:rPr lang="en-US" sz="1400" dirty="0" err="1">
                  <a:latin typeface="+mn-lt"/>
                </a:rPr>
                <a:t>pub_me</a:t>
              </a:r>
              <a:r>
                <a:rPr lang="en-US" sz="1400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 flipV="1">
            <a:off x="5903049" y="3420593"/>
            <a:ext cx="1607704" cy="24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5860606" y="315145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7150094" y="3127546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5659323" y="1829660"/>
            <a:ext cx="2060377" cy="1092445"/>
            <a:chOff x="6113640" y="1679966"/>
            <a:chExt cx="1916399" cy="109244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1916399" cy="874753"/>
              <a:chOff x="618210" y="1857907"/>
              <a:chExt cx="1916399" cy="87475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71153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1832617" cy="600164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1908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2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2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9425243" y="3539448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9397886" y="316301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7436671" y="4152763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3849079" y="4011926"/>
            <a:ext cx="2403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US" sz="1200" dirty="0">
                <a:latin typeface="+mn-lt"/>
              </a:rPr>
              <a:t>x(t) = A1 * cos(0.2*t + </a:t>
            </a:r>
            <a:r>
              <a:rPr lang="el-GR" sz="1200" dirty="0">
                <a:latin typeface="+mn-lt"/>
              </a:rPr>
              <a:t>π</a:t>
            </a:r>
            <a:r>
              <a:rPr lang="en-US" sz="1200" dirty="0">
                <a:latin typeface="+mn-lt"/>
              </a:rPr>
              <a:t>/2)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y(t) = A2 * sin(0.6*t)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z(t) = 0.0</a:t>
            </a:r>
          </a:p>
          <a:p>
            <a:pPr lvl="2"/>
            <a:endParaRPr lang="en-US" sz="1200" dirty="0">
              <a:latin typeface="+mn-lt"/>
            </a:endParaRPr>
          </a:p>
          <a:p>
            <a:pPr marL="0" lvl="2"/>
            <a:r>
              <a:rPr lang="en-US" sz="1200" dirty="0">
                <a:latin typeface="+mn-lt"/>
              </a:rPr>
              <a:t>t is in sec, t=0 when node starts</a:t>
            </a:r>
          </a:p>
          <a:p>
            <a:pPr marL="0" lvl="2"/>
            <a:r>
              <a:rPr lang="en-US" sz="12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5675604" y="2962696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2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9211259" y="2801489"/>
            <a:ext cx="2801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2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7508761" y="3033151"/>
            <a:ext cx="1925884" cy="815410"/>
            <a:chOff x="1183908" y="2820203"/>
            <a:chExt cx="1838426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331849" y="2877804"/>
              <a:ext cx="1471423" cy="55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+mn-lt"/>
                </a:rPr>
                <a:t>my_sub_pub</a:t>
              </a:r>
              <a:endParaRPr lang="en-US" sz="1400" dirty="0">
                <a:latin typeface="+mn-lt"/>
              </a:endParaRPr>
            </a:p>
            <a:p>
              <a:pPr algn="ctr"/>
              <a:r>
                <a:rPr lang="en-US" sz="1400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sz="1400" dirty="0">
                  <a:latin typeface="+mn-lt"/>
                </a:rPr>
                <a:t>‘</a:t>
              </a:r>
              <a:r>
                <a:rPr lang="en-US" sz="1400" dirty="0" err="1">
                  <a:latin typeface="+mn-lt"/>
                </a:rPr>
                <a:t>lets_go</a:t>
              </a:r>
              <a:r>
                <a:rPr lang="en-US" sz="1400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av_srv_client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C9E947-36CF-549D-FD05-2E4582F67296}"/>
              </a:ext>
            </a:extLst>
          </p:cNvPr>
          <p:cNvGrpSpPr/>
          <p:nvPr/>
        </p:nvGrpSpPr>
        <p:grpSpPr>
          <a:xfrm>
            <a:off x="451710" y="3012888"/>
            <a:ext cx="1908925" cy="815409"/>
            <a:chOff x="1183908" y="2820203"/>
            <a:chExt cx="1838426" cy="7662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771928-9AC6-1EBD-ABA1-A0F1689C9D1C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A6D1E5-0737-DF65-9652-02F309CD80C3}"/>
                </a:ext>
              </a:extLst>
            </p:cNvPr>
            <p:cNvSpPr txBox="1"/>
            <p:nvPr/>
          </p:nvSpPr>
          <p:spPr>
            <a:xfrm>
              <a:off x="1394306" y="2877804"/>
              <a:ext cx="1346505" cy="694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FF0000"/>
                  </a:solidFill>
                  <a:latin typeface="+mn-lt"/>
                </a:rPr>
                <a:t>my_client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request_dist.py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‘</a:t>
              </a:r>
              <a:r>
                <a:rPr lang="en-US" sz="1400" dirty="0" err="1">
                  <a:solidFill>
                    <a:srgbClr val="FF0000"/>
                  </a:solidFill>
                  <a:latin typeface="+mn-lt"/>
                </a:rPr>
                <a:t>get_dist</a:t>
              </a:r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’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1F68EC-C0B7-2A46-15F6-11815A302A6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395231" y="3429000"/>
            <a:ext cx="1574829" cy="9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0951D9-7F6C-CC07-075B-B4B48918214F}"/>
              </a:ext>
            </a:extLst>
          </p:cNvPr>
          <p:cNvCxnSpPr>
            <a:cxnSpLocks/>
          </p:cNvCxnSpPr>
          <p:nvPr/>
        </p:nvCxnSpPr>
        <p:spPr>
          <a:xfrm flipH="1">
            <a:off x="2360635" y="3281736"/>
            <a:ext cx="16094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FF5DF53-1F2E-72BD-8BA3-C1D6AAFC4672}"/>
              </a:ext>
            </a:extLst>
          </p:cNvPr>
          <p:cNvSpPr txBox="1"/>
          <p:nvPr/>
        </p:nvSpPr>
        <p:spPr>
          <a:xfrm>
            <a:off x="2301746" y="3445188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703725-2E1B-5577-F847-5D560567E472}"/>
              </a:ext>
            </a:extLst>
          </p:cNvPr>
          <p:cNvSpPr txBox="1"/>
          <p:nvPr/>
        </p:nvSpPr>
        <p:spPr>
          <a:xfrm>
            <a:off x="3656587" y="2967971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+mn-lt"/>
              </a:rPr>
              <a:t>Sv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5FE79-F15C-4672-DDF9-80E9B040484C}"/>
              </a:ext>
            </a:extLst>
          </p:cNvPr>
          <p:cNvSpPr txBox="1"/>
          <p:nvPr/>
        </p:nvSpPr>
        <p:spPr>
          <a:xfrm>
            <a:off x="451710" y="4011926"/>
            <a:ext cx="24033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US" sz="1200" dirty="0">
                <a:solidFill>
                  <a:srgbClr val="FF0000"/>
                </a:solidFill>
                <a:latin typeface="+mn-lt"/>
              </a:rPr>
              <a:t>When I send a request, I will send you my name as a string. Please send back to me the distance traveled since t=0.</a:t>
            </a:r>
          </a:p>
          <a:p>
            <a:pPr marL="0" lvl="2"/>
            <a:endParaRPr lang="en-US" sz="1200" dirty="0">
              <a:solidFill>
                <a:srgbClr val="FF0000"/>
              </a:solidFill>
              <a:latin typeface="+mn-lt"/>
            </a:endParaRPr>
          </a:p>
          <a:p>
            <a:pPr marL="0" lvl="2"/>
            <a:r>
              <a:rPr lang="en-US" sz="1200" dirty="0">
                <a:solidFill>
                  <a:srgbClr val="FF0000"/>
                </a:solidFill>
                <a:latin typeface="+mn-lt"/>
              </a:rPr>
              <a:t>I will print this to the screen.</a:t>
            </a:r>
          </a:p>
          <a:p>
            <a:pPr marL="0" lvl="2"/>
            <a:endParaRPr lang="en-US" sz="1200" dirty="0">
              <a:solidFill>
                <a:srgbClr val="FF0000"/>
              </a:solidFill>
              <a:latin typeface="+mn-lt"/>
            </a:endParaRPr>
          </a:p>
          <a:p>
            <a:pPr marL="0" lvl="2"/>
            <a:r>
              <a:rPr lang="en-US" sz="1200" dirty="0">
                <a:solidFill>
                  <a:srgbClr val="FF0000"/>
                </a:solidFill>
                <a:latin typeface="+mn-lt"/>
              </a:rPr>
              <a:t>I will send the request every 5 seconds.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78A055-273D-A647-187D-0E462244AD96}"/>
              </a:ext>
            </a:extLst>
          </p:cNvPr>
          <p:cNvGrpSpPr/>
          <p:nvPr/>
        </p:nvGrpSpPr>
        <p:grpSpPr>
          <a:xfrm>
            <a:off x="9193007" y="1663057"/>
            <a:ext cx="2665389" cy="1200042"/>
            <a:chOff x="6113640" y="1719533"/>
            <a:chExt cx="2479134" cy="90564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F4007DC-193C-2370-B60E-8B86DC9C5C1D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727519"/>
              <a:chOff x="618210" y="1857907"/>
              <a:chExt cx="2479134" cy="72751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6CE6D52-303F-7535-F120-7F0675268E56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631438" cy="209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latin typeface="+mn-lt"/>
                  </a:rPr>
                  <a:t>my_uf_interfaces</a:t>
                </a:r>
                <a:r>
                  <a:rPr lang="en-US" sz="1200" dirty="0">
                    <a:latin typeface="+mn-lt"/>
                  </a:rPr>
                  <a:t>/Polar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8C9112F-23BC-C704-C154-0D1DF1A38DAB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452930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float64 </a:t>
                </a:r>
                <a:r>
                  <a:rPr lang="en-US" sz="1100" dirty="0" err="1">
                    <a:latin typeface="+mn-lt"/>
                  </a:rPr>
                  <a:t>r_meters</a:t>
                </a:r>
                <a:endParaRPr lang="en-US" sz="1100" dirty="0">
                  <a:latin typeface="+mn-lt"/>
                </a:endParaRPr>
              </a:p>
              <a:p>
                <a:r>
                  <a:rPr lang="en-US" sz="1100" dirty="0">
                    <a:latin typeface="+mn-lt"/>
                  </a:rPr>
                  <a:t>float64 </a:t>
                </a:r>
                <a:r>
                  <a:rPr lang="en-US" sz="1100" dirty="0" err="1">
                    <a:latin typeface="+mn-lt"/>
                  </a:rPr>
                  <a:t>theta_rad</a:t>
                </a:r>
                <a:endParaRPr lang="en-US" sz="1100" dirty="0">
                  <a:latin typeface="+mn-lt"/>
                </a:endParaRPr>
              </a:p>
              <a:p>
                <a:r>
                  <a:rPr lang="en-US" sz="1100" dirty="0" err="1">
                    <a:latin typeface="+mn-lt"/>
                  </a:rPr>
                  <a:t>geometry_msgs</a:t>
                </a:r>
                <a:r>
                  <a:rPr lang="en-US" sz="1100" dirty="0">
                    <a:latin typeface="+mn-lt"/>
                  </a:rPr>
                  <a:t>/Vector3 point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2DF921-B749-62C1-7AA5-3011A465ECCD}"/>
                </a:ext>
              </a:extLst>
            </p:cNvPr>
            <p:cNvSpPr txBox="1"/>
            <p:nvPr/>
          </p:nvSpPr>
          <p:spPr>
            <a:xfrm>
              <a:off x="6122090" y="1719533"/>
              <a:ext cx="2256161" cy="209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topic name: </a:t>
              </a:r>
              <a:r>
                <a:rPr lang="en-US" sz="1200" dirty="0" err="1">
                  <a:latin typeface="+mn-lt"/>
                </a:rPr>
                <a:t>my_new_polar_topic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2187E2-A440-189B-BFD2-EE685A899A61}"/>
              </a:ext>
            </a:extLst>
          </p:cNvPr>
          <p:cNvGrpSpPr/>
          <p:nvPr/>
        </p:nvGrpSpPr>
        <p:grpSpPr>
          <a:xfrm>
            <a:off x="2092380" y="1908433"/>
            <a:ext cx="2392197" cy="1608844"/>
            <a:chOff x="6113640" y="1679966"/>
            <a:chExt cx="2225032" cy="9164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82D821-5423-9B87-89A3-151D815A36F5}"/>
                </a:ext>
              </a:extLst>
            </p:cNvPr>
            <p:cNvGrpSpPr/>
            <p:nvPr/>
          </p:nvGrpSpPr>
          <p:grpSpPr>
            <a:xfrm>
              <a:off x="6113640" y="1897658"/>
              <a:ext cx="1917632" cy="698726"/>
              <a:chOff x="618210" y="1857907"/>
              <a:chExt cx="1917632" cy="69872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77BC1B-63AE-0D30-CB54-4B3EB112B07D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718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sz="1200" dirty="0">
                  <a:solidFill>
                    <a:srgbClr val="326698"/>
                  </a:solidFill>
                  <a:latin typeface="+mn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45C00D-7588-0FEF-1362-D906CE9FD0B8}"/>
                  </a:ext>
                </a:extLst>
              </p:cNvPr>
              <p:cNvSpPr txBox="1"/>
              <p:nvPr/>
            </p:nvSpPr>
            <p:spPr>
              <a:xfrm>
                <a:off x="703225" y="1956469"/>
                <a:ext cx="1832617" cy="600164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string name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---</a:t>
                </a:r>
              </a:p>
              <a:p>
                <a:r>
                  <a:rPr lang="en-US" sz="1100" dirty="0">
                    <a:solidFill>
                      <a:srgbClr val="326698"/>
                    </a:solidFill>
                    <a:latin typeface="+mn-lt"/>
                  </a:rPr>
                  <a:t>float64 </a:t>
                </a:r>
                <a:r>
                  <a:rPr lang="en-US" sz="1100" dirty="0" err="1">
                    <a:solidFill>
                      <a:srgbClr val="326698"/>
                    </a:solidFill>
                    <a:latin typeface="+mn-lt"/>
                  </a:rPr>
                  <a:t>dist</a:t>
                </a:r>
                <a:endParaRPr lang="en-US" sz="1100" dirty="0">
                  <a:solidFill>
                    <a:srgbClr val="326698"/>
                  </a:solidFill>
                  <a:latin typeface="+mn-lt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77BF4D-0079-3C97-B424-76EAD8BA6464}"/>
                </a:ext>
              </a:extLst>
            </p:cNvPr>
            <p:cNvSpPr txBox="1"/>
            <p:nvPr/>
          </p:nvSpPr>
          <p:spPr>
            <a:xfrm>
              <a:off x="6121277" y="1679966"/>
              <a:ext cx="221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26698"/>
                  </a:solidFill>
                  <a:latin typeface="+mn-lt"/>
                </a:rPr>
                <a:t>service name: </a:t>
              </a:r>
              <a:r>
                <a:rPr lang="en-US" sz="1200" dirty="0" err="1">
                  <a:solidFill>
                    <a:srgbClr val="326698"/>
                  </a:solidFill>
                  <a:latin typeface="+mn-lt"/>
                </a:rPr>
                <a:t>distance_traveled</a:t>
              </a:r>
              <a:endParaRPr lang="en-US" sz="1200" dirty="0">
                <a:solidFill>
                  <a:srgbClr val="326698"/>
                </a:solidFill>
                <a:latin typeface="+mn-lt"/>
              </a:endParaRPr>
            </a:p>
            <a:p>
              <a:r>
                <a:rPr lang="en-US" sz="1200" dirty="0">
                  <a:solidFill>
                    <a:srgbClr val="326698"/>
                  </a:solidFill>
                  <a:latin typeface="+mn-lt"/>
                </a:rPr>
                <a:t>service file name: </a:t>
              </a:r>
              <a:r>
                <a:rPr lang="en-US" sz="1200" dirty="0" err="1">
                  <a:solidFill>
                    <a:srgbClr val="326698"/>
                  </a:solidFill>
                  <a:latin typeface="+mn-lt"/>
                </a:rPr>
                <a:t>Distance.srv</a:t>
              </a:r>
              <a:endParaRPr lang="en-US" sz="1200" dirty="0">
                <a:solidFill>
                  <a:srgbClr val="326698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00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BF0A-B7FA-7CB0-7FEF-23D8FB8C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/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5F44-E9AE-C386-D1DB-5A97B0FF75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3" y="2019303"/>
            <a:ext cx="5689598" cy="4517503"/>
          </a:xfrm>
        </p:spPr>
        <p:txBody>
          <a:bodyPr/>
          <a:lstStyle/>
          <a:p>
            <a:r>
              <a:rPr lang="en-US" dirty="0"/>
              <a:t>first, the service message will be added to the </a:t>
            </a:r>
            <a:r>
              <a:rPr lang="en-US" dirty="0" err="1"/>
              <a:t>av_interfaces</a:t>
            </a:r>
            <a:r>
              <a:rPr lang="en-US" dirty="0"/>
              <a:t> package</a:t>
            </a:r>
          </a:p>
          <a:p>
            <a:pPr lvl="1"/>
            <a:r>
              <a:rPr lang="en-US" dirty="0"/>
              <a:t>go into that package and into the </a:t>
            </a:r>
            <a:r>
              <a:rPr lang="en-US" dirty="0" err="1"/>
              <a:t>srv</a:t>
            </a:r>
            <a:r>
              <a:rPr lang="en-US" dirty="0"/>
              <a:t> directory</a:t>
            </a:r>
          </a:p>
          <a:p>
            <a:pPr lvl="1"/>
            <a:r>
              <a:rPr lang="en-US" dirty="0"/>
              <a:t>add the file </a:t>
            </a:r>
            <a:r>
              <a:rPr lang="en-US" dirty="0" err="1"/>
              <a:t>Distance.srv</a:t>
            </a:r>
            <a:br>
              <a:rPr lang="en-US" dirty="0"/>
            </a:br>
            <a:r>
              <a:rPr lang="en-US" dirty="0"/>
              <a:t>	string name</a:t>
            </a:r>
            <a:br>
              <a:rPr lang="en-US" dirty="0"/>
            </a:br>
            <a:r>
              <a:rPr lang="en-US" dirty="0"/>
              <a:t>	---</a:t>
            </a:r>
            <a:br>
              <a:rPr lang="en-US" dirty="0"/>
            </a:br>
            <a:r>
              <a:rPr lang="en-US" dirty="0"/>
              <a:t>	float64 </a:t>
            </a:r>
            <a:r>
              <a:rPr lang="en-US" dirty="0" err="1"/>
              <a:t>dist</a:t>
            </a:r>
            <a:endParaRPr lang="en-US" dirty="0"/>
          </a:p>
          <a:p>
            <a:r>
              <a:rPr lang="en-US" dirty="0"/>
              <a:t>edit the CMakeLists.txt file</a:t>
            </a:r>
          </a:p>
          <a:p>
            <a:pPr marL="171450" lvl="1" indent="0">
              <a:buNone/>
            </a:pPr>
            <a:r>
              <a:rPr lang="en-US" sz="1600" dirty="0" err="1"/>
              <a:t>rosidl_generate_interfaces</a:t>
            </a:r>
            <a:r>
              <a:rPr lang="en-US" sz="1600" dirty="0"/>
              <a:t>(${PROJECT_NAME}</a:t>
            </a:r>
          </a:p>
          <a:p>
            <a:pPr marL="171450" lvl="1" indent="0">
              <a:buNone/>
            </a:pPr>
            <a:r>
              <a:rPr lang="en-US" sz="1600" dirty="0"/>
              <a:t>  “</a:t>
            </a:r>
            <a:r>
              <a:rPr lang="en-US" sz="1600" dirty="0" err="1"/>
              <a:t>srv</a:t>
            </a:r>
            <a:r>
              <a:rPr lang="en-US" sz="1600" dirty="0"/>
              <a:t>/</a:t>
            </a:r>
            <a:r>
              <a:rPr lang="en-US" sz="1600" dirty="0" err="1"/>
              <a:t>Distance.srv</a:t>
            </a:r>
            <a:r>
              <a:rPr lang="en-US" sz="1600" dirty="0"/>
              <a:t>"</a:t>
            </a:r>
          </a:p>
          <a:p>
            <a:pPr marL="171450" lvl="1" indent="0">
              <a:buNone/>
            </a:pPr>
            <a:r>
              <a:rPr lang="en-US" sz="1600" dirty="0"/>
              <a:t>DEPENDENCIES </a:t>
            </a:r>
            <a:r>
              <a:rPr lang="en-US" sz="1600" dirty="0" err="1"/>
              <a:t>geometry_msgs</a:t>
            </a:r>
            <a:r>
              <a:rPr lang="en-US" sz="1600" dirty="0"/>
              <a:t> # Add packages that above messages depend 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11DA5-C0A5-06B6-3525-2F4831D1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3CB79F-AD6B-9551-D0E4-6019CB62181C}"/>
              </a:ext>
            </a:extLst>
          </p:cNvPr>
          <p:cNvSpPr txBox="1">
            <a:spLocks/>
          </p:cNvSpPr>
          <p:nvPr/>
        </p:nvSpPr>
        <p:spPr bwMode="auto">
          <a:xfrm>
            <a:off x="6197601" y="2095506"/>
            <a:ext cx="5689598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the package.xml file as needed</a:t>
            </a:r>
            <a:br>
              <a:rPr lang="en-US" dirty="0"/>
            </a:br>
            <a:r>
              <a:rPr lang="en-US" sz="1600" dirty="0">
                <a:solidFill>
                  <a:schemeClr val="accent4"/>
                </a:solidFill>
              </a:rPr>
              <a:t>&lt;depend&gt;</a:t>
            </a:r>
            <a:r>
              <a:rPr lang="en-US" sz="1600" dirty="0" err="1">
                <a:solidFill>
                  <a:schemeClr val="accent4"/>
                </a:solidFill>
              </a:rPr>
              <a:t>geometry_msgs</a:t>
            </a:r>
            <a:r>
              <a:rPr lang="en-US" sz="1600" dirty="0">
                <a:solidFill>
                  <a:schemeClr val="accent4"/>
                </a:solidFill>
              </a:rPr>
              <a:t>&lt;/depend&gt;</a:t>
            </a:r>
          </a:p>
          <a:p>
            <a:pPr marL="171450" lvl="1" indent="0">
              <a:buNone/>
            </a:pPr>
            <a:r>
              <a:rPr lang="en-US" sz="1600" dirty="0"/>
              <a:t>&lt;</a:t>
            </a:r>
            <a:r>
              <a:rPr lang="en-US" sz="1600" dirty="0" err="1"/>
              <a:t>build_depend</a:t>
            </a:r>
            <a:r>
              <a:rPr lang="en-US" sz="1600" dirty="0"/>
              <a:t>&gt;</a:t>
            </a:r>
            <a:r>
              <a:rPr lang="en-US" sz="1600" dirty="0" err="1"/>
              <a:t>rosidl_default_generators</a:t>
            </a:r>
            <a:r>
              <a:rPr lang="en-US" sz="1600" dirty="0"/>
              <a:t>&lt;/</a:t>
            </a:r>
            <a:r>
              <a:rPr lang="en-US" sz="1600" dirty="0" err="1"/>
              <a:t>build_depend</a:t>
            </a:r>
            <a:r>
              <a:rPr lang="en-US" sz="1600" dirty="0"/>
              <a:t>&gt;</a:t>
            </a:r>
          </a:p>
          <a:p>
            <a:pPr marL="171450" lvl="1" indent="0">
              <a:buNone/>
            </a:pPr>
            <a:r>
              <a:rPr lang="en-US" sz="1600" dirty="0"/>
              <a:t>&lt;</a:t>
            </a:r>
            <a:r>
              <a:rPr lang="en-US" sz="1600" dirty="0" err="1"/>
              <a:t>exec_depend</a:t>
            </a:r>
            <a:r>
              <a:rPr lang="en-US" sz="1600" dirty="0"/>
              <a:t>&gt;</a:t>
            </a:r>
            <a:r>
              <a:rPr lang="en-US" sz="1600" dirty="0" err="1"/>
              <a:t>rosidl_default_runtime</a:t>
            </a:r>
            <a:r>
              <a:rPr lang="en-US" sz="1600" dirty="0"/>
              <a:t>&lt;/</a:t>
            </a:r>
            <a:r>
              <a:rPr lang="en-US" sz="1600" dirty="0" err="1"/>
              <a:t>exec_depend</a:t>
            </a:r>
            <a:r>
              <a:rPr lang="en-US" sz="1600" dirty="0"/>
              <a:t>&gt;</a:t>
            </a:r>
          </a:p>
          <a:p>
            <a:pPr marL="171450" lvl="1" indent="0">
              <a:buNone/>
            </a:pPr>
            <a:r>
              <a:rPr lang="en-US" sz="1600" dirty="0"/>
              <a:t>&lt;</a:t>
            </a:r>
            <a:r>
              <a:rPr lang="en-US" sz="1600" dirty="0" err="1"/>
              <a:t>member_of_group</a:t>
            </a:r>
            <a:r>
              <a:rPr lang="en-US" sz="1600" dirty="0"/>
              <a:t>&gt;</a:t>
            </a:r>
            <a:r>
              <a:rPr lang="en-US" sz="1600" dirty="0" err="1"/>
              <a:t>rosidl_interface_packages</a:t>
            </a:r>
            <a:r>
              <a:rPr lang="en-US" sz="1600" dirty="0"/>
              <a:t>&lt;/</a:t>
            </a:r>
            <a:r>
              <a:rPr lang="en-US" sz="1600" dirty="0" err="1"/>
              <a:t>member_of_group</a:t>
            </a:r>
            <a:r>
              <a:rPr lang="en-US" sz="1600" dirty="0"/>
              <a:t>&gt;</a:t>
            </a:r>
          </a:p>
          <a:p>
            <a:pPr defTabSz="914400"/>
            <a:r>
              <a:rPr lang="en-US" dirty="0" err="1"/>
              <a:t>colcon</a:t>
            </a:r>
            <a:r>
              <a:rPr lang="en-US" dirty="0"/>
              <a:t> build the </a:t>
            </a:r>
            <a:r>
              <a:rPr lang="en-US" dirty="0" err="1"/>
              <a:t>av_interfaces</a:t>
            </a:r>
            <a:r>
              <a:rPr lang="en-US" dirty="0"/>
              <a:t> package</a:t>
            </a:r>
          </a:p>
          <a:p>
            <a:pPr defTabSz="914400"/>
            <a:r>
              <a:rPr lang="en-US" dirty="0"/>
              <a:t>ros2 interface show </a:t>
            </a:r>
            <a:r>
              <a:rPr lang="en-US" dirty="0" err="1"/>
              <a:t>av_interfaces</a:t>
            </a:r>
            <a:r>
              <a:rPr lang="en-US" dirty="0"/>
              <a:t>/msg/Polar</a:t>
            </a:r>
          </a:p>
          <a:p>
            <a:pPr defTabSz="914400"/>
            <a:r>
              <a:rPr lang="en-US" dirty="0"/>
              <a:t>ros2 interface show </a:t>
            </a:r>
            <a:r>
              <a:rPr lang="en-US" dirty="0" err="1"/>
              <a:t>av_interfaces</a:t>
            </a:r>
            <a:r>
              <a:rPr lang="en-US" dirty="0"/>
              <a:t>/</a:t>
            </a:r>
            <a:r>
              <a:rPr lang="en-US" dirty="0" err="1"/>
              <a:t>srv</a:t>
            </a:r>
            <a:r>
              <a:rPr lang="en-US" dirty="0"/>
              <a:t>/Distance</a:t>
            </a:r>
          </a:p>
          <a:p>
            <a:pPr defTabSz="914400"/>
            <a:endParaRPr lang="en-US" dirty="0"/>
          </a:p>
          <a:p>
            <a:pPr defTabSz="914400"/>
            <a:r>
              <a:rPr lang="en-US" dirty="0"/>
              <a:t>duplicate the </a:t>
            </a:r>
            <a:r>
              <a:rPr lang="en-US" dirty="0" err="1"/>
              <a:t>av_custom_message</a:t>
            </a:r>
            <a:r>
              <a:rPr lang="en-US" dirty="0"/>
              <a:t> package and name it </a:t>
            </a:r>
            <a:r>
              <a:rPr lang="en-US" dirty="0" err="1"/>
              <a:t>av_srv_client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7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BF0A-B7FA-7CB0-7FEF-23D8FB8C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/ client,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5F44-E9AE-C386-D1DB-5A97B0FF75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3" y="2019303"/>
            <a:ext cx="5689598" cy="4517503"/>
          </a:xfrm>
        </p:spPr>
        <p:txBody>
          <a:bodyPr/>
          <a:lstStyle/>
          <a:p>
            <a:r>
              <a:rPr lang="en-US" dirty="0"/>
              <a:t>duplicate the </a:t>
            </a:r>
            <a:r>
              <a:rPr lang="en-US" dirty="0" err="1"/>
              <a:t>av_custom_message</a:t>
            </a:r>
            <a:r>
              <a:rPr lang="en-US" dirty="0"/>
              <a:t> package and name it </a:t>
            </a:r>
            <a:r>
              <a:rPr lang="en-US" dirty="0" err="1"/>
              <a:t>av_srv_client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start with the service node (pub_pt.py)</a:t>
            </a:r>
          </a:p>
          <a:p>
            <a:endParaRPr lang="en-US" dirty="0"/>
          </a:p>
          <a:p>
            <a:pPr lvl="1"/>
            <a:r>
              <a:rPr lang="en-US" dirty="0"/>
              <a:t>let the code know about our service def file</a:t>
            </a:r>
          </a:p>
          <a:p>
            <a:pPr marL="171450" lvl="1" indent="0">
              <a:buNone/>
            </a:pPr>
            <a:r>
              <a:rPr lang="en-US" dirty="0"/>
              <a:t>from </a:t>
            </a:r>
            <a:r>
              <a:rPr lang="en-US" dirty="0" err="1"/>
              <a:t>av_interfaces.srv</a:t>
            </a:r>
            <a:r>
              <a:rPr lang="en-US" dirty="0"/>
              <a:t> import Distance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define the service in the </a:t>
            </a:r>
            <a:r>
              <a:rPr lang="en-US" dirty="0" err="1"/>
              <a:t>init</a:t>
            </a:r>
            <a:r>
              <a:rPr lang="en-US" dirty="0"/>
              <a:t>() function</a:t>
            </a:r>
            <a:br>
              <a:rPr lang="en-US" dirty="0"/>
            </a:br>
            <a:endParaRPr lang="en-US" dirty="0"/>
          </a:p>
          <a:p>
            <a:pPr marL="171450" lvl="1" indent="0">
              <a:buNone/>
            </a:pPr>
            <a:r>
              <a:rPr lang="en-US" dirty="0" err="1"/>
              <a:t>self.srv</a:t>
            </a:r>
            <a:r>
              <a:rPr lang="en-US" dirty="0"/>
              <a:t> = </a:t>
            </a:r>
            <a:r>
              <a:rPr lang="en-US" dirty="0" err="1"/>
              <a:t>self.create_service</a:t>
            </a:r>
            <a:r>
              <a:rPr lang="en-US" dirty="0"/>
              <a:t>(Distance, ‘</a:t>
            </a:r>
            <a:r>
              <a:rPr lang="en-US" dirty="0" err="1"/>
              <a:t>distance_traveled</a:t>
            </a:r>
            <a:r>
              <a:rPr lang="en-US" dirty="0"/>
              <a:t>', </a:t>
            </a:r>
            <a:r>
              <a:rPr lang="en-US" dirty="0" err="1"/>
              <a:t>self.reply_to_client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11DA5-C0A5-06B6-3525-2F4831D1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3CB79F-AD6B-9551-D0E4-6019CB62181C}"/>
              </a:ext>
            </a:extLst>
          </p:cNvPr>
          <p:cNvSpPr txBox="1">
            <a:spLocks/>
          </p:cNvSpPr>
          <p:nvPr/>
        </p:nvSpPr>
        <p:spPr bwMode="auto">
          <a:xfrm>
            <a:off x="6197601" y="1943100"/>
            <a:ext cx="5689598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add the means to keep the total distance traveled as a variable in our class</a:t>
            </a:r>
          </a:p>
          <a:p>
            <a:pPr defTabSz="914400"/>
            <a:r>
              <a:rPr lang="en-US" dirty="0"/>
              <a:t>work on the function to call when a client sends us a request</a:t>
            </a:r>
          </a:p>
          <a:p>
            <a:pPr marL="171450" lvl="1" indent="0" defTabSz="914400">
              <a:buNone/>
            </a:pPr>
            <a:r>
              <a:rPr lang="en-US" dirty="0"/>
              <a:t>def </a:t>
            </a:r>
            <a:r>
              <a:rPr lang="en-US" dirty="0" err="1"/>
              <a:t>reply_to_client</a:t>
            </a:r>
            <a:r>
              <a:rPr lang="en-US" dirty="0"/>
              <a:t>(self, request, response):</a:t>
            </a:r>
          </a:p>
          <a:p>
            <a:pPr marL="171450" lvl="1" indent="0" defTabSz="914400">
              <a:buNone/>
            </a:pPr>
            <a:r>
              <a:rPr lang="en-US" dirty="0"/>
              <a:t>      </a:t>
            </a:r>
            <a:r>
              <a:rPr lang="en-US" dirty="0" err="1"/>
              <a:t>self.get_logger</a:t>
            </a:r>
            <a:r>
              <a:rPr lang="en-US" dirty="0"/>
              <a:t>().info(</a:t>
            </a:r>
            <a:r>
              <a:rPr lang="en-US" dirty="0" err="1"/>
              <a:t>f'Incoming</a:t>
            </a:r>
            <a:r>
              <a:rPr lang="en-US" dirty="0"/>
              <a:t> request from {request.name}’)</a:t>
            </a:r>
          </a:p>
          <a:p>
            <a:pPr marL="171450" lvl="1" indent="0" defTabSz="914400">
              <a:buNone/>
            </a:pPr>
            <a:r>
              <a:rPr lang="en-US" dirty="0"/>
              <a:t>      </a:t>
            </a:r>
            <a:r>
              <a:rPr lang="en-US" dirty="0" err="1"/>
              <a:t>response.dist</a:t>
            </a:r>
            <a:r>
              <a:rPr lang="en-US" dirty="0"/>
              <a:t> = </a:t>
            </a:r>
            <a:r>
              <a:rPr lang="en-US" dirty="0" err="1"/>
              <a:t>self.total_dist_traveled</a:t>
            </a:r>
            <a:endParaRPr lang="en-US" dirty="0"/>
          </a:p>
          <a:p>
            <a:pPr marL="171450" lvl="1" indent="0" defTabSz="914400">
              <a:buNone/>
            </a:pPr>
            <a:r>
              <a:rPr lang="en-US" dirty="0"/>
              <a:t>      return response</a:t>
            </a:r>
          </a:p>
          <a:p>
            <a:pPr defTabSz="914400"/>
            <a:r>
              <a:rPr lang="en-US" dirty="0"/>
              <a:t>let’s test it</a:t>
            </a:r>
          </a:p>
          <a:p>
            <a:pPr marL="171450" lvl="1" indent="0" defTabSz="914400">
              <a:buNone/>
            </a:pPr>
            <a:r>
              <a:rPr lang="en-US" dirty="0"/>
              <a:t>ros2 service list</a:t>
            </a:r>
          </a:p>
          <a:p>
            <a:pPr marL="171450" lvl="1" indent="0" defTabSz="914400">
              <a:buNone/>
            </a:pPr>
            <a:r>
              <a:rPr lang="en-US" dirty="0"/>
              <a:t>ros2 service call /</a:t>
            </a:r>
            <a:r>
              <a:rPr lang="en-US" dirty="0" err="1"/>
              <a:t>distance_traveled</a:t>
            </a:r>
            <a:r>
              <a:rPr lang="en-US" dirty="0"/>
              <a:t> </a:t>
            </a:r>
            <a:r>
              <a:rPr lang="en-US" dirty="0" err="1"/>
              <a:t>av_interfaces</a:t>
            </a:r>
            <a:r>
              <a:rPr lang="en-US" dirty="0"/>
              <a:t>/Distance "name: 'Bob'"</a:t>
            </a:r>
          </a:p>
          <a:p>
            <a:pPr marL="171450" lvl="1" indent="0" defTabSz="9144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1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205E-17FB-3AF0-98A3-D2E90B1D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/ client,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981F-7884-DF10-08FA-804FDA87B1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3" y="2019303"/>
            <a:ext cx="5689598" cy="4517503"/>
          </a:xfrm>
        </p:spPr>
        <p:txBody>
          <a:bodyPr/>
          <a:lstStyle/>
          <a:p>
            <a:r>
              <a:rPr lang="en-US" dirty="0"/>
              <a:t>now have to create the client node </a:t>
            </a:r>
          </a:p>
          <a:p>
            <a:r>
              <a:rPr lang="en-US" dirty="0"/>
              <a:t>should send a request every 5 seconds and print the total distance to the screen</a:t>
            </a:r>
            <a:br>
              <a:rPr lang="en-US" dirty="0"/>
            </a:br>
            <a:r>
              <a:rPr lang="en-US" sz="1800" dirty="0">
                <a:solidFill>
                  <a:srgbClr val="FF0000"/>
                </a:solidFill>
              </a:rPr>
              <a:t>https://docs.ros.org/en/foxy/How-To-Guides/Using-callback-groups.html</a:t>
            </a:r>
          </a:p>
          <a:p>
            <a:pPr>
              <a:spcBef>
                <a:spcPts val="600"/>
              </a:spcBef>
            </a:pPr>
            <a:r>
              <a:rPr lang="en-US" dirty="0"/>
              <a:t>first, we will write a node that will send the request once, as soon as the node is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8CBC9-E551-ABBA-5330-3002B770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9AEB03-A472-5E1C-A500-EF8734F809F5}"/>
              </a:ext>
            </a:extLst>
          </p:cNvPr>
          <p:cNvSpPr txBox="1">
            <a:spLocks/>
          </p:cNvSpPr>
          <p:nvPr/>
        </p:nvSpPr>
        <p:spPr bwMode="auto">
          <a:xfrm>
            <a:off x="6502402" y="2180162"/>
            <a:ext cx="5689598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rgbClr val="FF462C"/>
              </a:buClr>
              <a:buSzPct val="100000"/>
              <a:buFont typeface="Wingdings" pitchFamily="2" charset="2"/>
              <a:buChar char="§"/>
              <a:defRPr sz="2000" b="0" i="0" kern="120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4290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800" b="0" i="0" kern="1200">
                <a:solidFill>
                  <a:schemeClr val="accent4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514350" indent="-1714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400" b="0" i="0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517922" indent="-167879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400" b="0" i="1" kern="120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Helvetica Oblique" pitchFamily="2" charset="0"/>
              </a:defRPr>
            </a:lvl4pPr>
            <a:lvl5pPr marL="7144" indent="-7144" algn="l" rtl="0" eaLnBrk="1" fontAlgn="base" hangingPunct="1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sz="1200" b="0" i="0" kern="1200" cap="all" spc="15" baseline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0" kern="1200" spc="75" baseline="0">
                <a:solidFill>
                  <a:schemeClr val="accent5"/>
                </a:solidFill>
                <a:latin typeface="Helvetica Light" panose="020B0403020202020204" pitchFamily="34" charset="0"/>
                <a:ea typeface="+mn-ea"/>
                <a:cs typeface="Arial Narrow" panose="020B0604020202020204" pitchFamily="34" charset="0"/>
              </a:defRPr>
            </a:lvl6pPr>
            <a:lvl7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1200" b="0" i="0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7144" indent="-7144" algn="l" defTabSz="685800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System Font Regular"/>
              <a:buChar char="​"/>
              <a:tabLst/>
              <a:defRPr lang="en-US" sz="1200" b="0" i="1" kern="1200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7144" indent="0" algn="ctr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System Font Regular"/>
              <a:buChar char="​"/>
              <a:tabLst/>
              <a:defRPr lang="en-US" sz="2400" b="1" i="0" kern="1200" spc="38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78368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UF Engineering">
      <a:dk1>
        <a:srgbClr val="000000"/>
      </a:dk1>
      <a:lt1>
        <a:srgbClr val="FFFFFF"/>
      </a:lt1>
      <a:dk2>
        <a:srgbClr val="000C3E"/>
      </a:dk2>
      <a:lt2>
        <a:srgbClr val="6C9AC3"/>
      </a:lt2>
      <a:accent1>
        <a:srgbClr val="004B80"/>
      </a:accent1>
      <a:accent2>
        <a:srgbClr val="0020A5"/>
      </a:accent2>
      <a:accent3>
        <a:srgbClr val="FA4616"/>
      </a:accent3>
      <a:accent4>
        <a:srgbClr val="E18F41"/>
      </a:accent4>
      <a:accent5>
        <a:srgbClr val="326698"/>
      </a:accent5>
      <a:accent6>
        <a:srgbClr val="6C9AC3"/>
      </a:accent6>
      <a:hlink>
        <a:srgbClr val="FF462C"/>
      </a:hlink>
      <a:folHlink>
        <a:srgbClr val="FF7F3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29B"/>
        </a:solidFill>
        <a:ln>
          <a:noFill/>
        </a:ln>
      </a:spPr>
      <a:bodyPr rtlCol="0" anchor="ctr"/>
      <a:lstStyle>
        <a:defPPr algn="ctr">
          <a:defRPr spc="100" dirty="0" smtClean="0">
            <a:solidFill>
              <a:schemeClr val="bg1"/>
            </a:solidFill>
            <a:latin typeface="Helvetica Light" panose="020B040302020202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algn="l" defTabSz="914400">
          <a:spcBef>
            <a:spcPts val="0"/>
          </a:spcBef>
          <a:spcAft>
            <a:spcPts val="600"/>
          </a:spcAft>
          <a:buClr>
            <a:srgbClr val="FA4616"/>
          </a:buClr>
          <a:buSzPct val="100000"/>
          <a:buFont typeface="Wingdings" pitchFamily="2" charset="2"/>
          <a:buChar char="§"/>
          <a:defRPr sz="1600" dirty="0" smtClean="0">
            <a:solidFill>
              <a:srgbClr val="326698"/>
            </a:solidFill>
            <a:latin typeface="Rockwell" panose="02060603020205020403" pitchFamily="18" charset="77"/>
            <a:ea typeface="MS PGothic" panose="020B060007020508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E_MAE_template.potx" id="{BD85BFF2-0E39-466B-99ED-E362F1BE6671}" vid="{B9578687-9B51-4E94-8A8E-8F615DAA3164}"/>
    </a:ext>
  </a:extLst>
</a:theme>
</file>

<file path=ppt/theme/theme2.xml><?xml version="1.0" encoding="utf-8"?>
<a:theme xmlns:a="http://schemas.openxmlformats.org/drawingml/2006/main" name="cdc_simp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AB6403-E413-4578-9C52-20CA467AB375}" vid="{108558C6-9E88-4817-829A-E27EDEF578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COE_MAE_template</Template>
  <TotalTime>2975</TotalTime>
  <Words>1735</Words>
  <Application>Microsoft Office PowerPoint</Application>
  <PresentationFormat>Widescreen</PresentationFormat>
  <Paragraphs>275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Gentona Book</vt:lpstr>
      <vt:lpstr>Helvetica Light</vt:lpstr>
      <vt:lpstr>Quadon Medium</vt:lpstr>
      <vt:lpstr>Rockwell</vt:lpstr>
      <vt:lpstr>System Font Regular</vt:lpstr>
      <vt:lpstr>Wingdings</vt:lpstr>
      <vt:lpstr>PNE Theme Slide Deck</vt:lpstr>
      <vt:lpstr>cdc_simple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server / client</vt:lpstr>
      <vt:lpstr>server / client, cont.</vt:lpstr>
      <vt:lpstr>server / client, cont.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Crane</dc:creator>
  <cp:lastModifiedBy>Crane, Carl</cp:lastModifiedBy>
  <cp:revision>140</cp:revision>
  <dcterms:created xsi:type="dcterms:W3CDTF">2022-07-14T15:43:12Z</dcterms:created>
  <dcterms:modified xsi:type="dcterms:W3CDTF">2023-02-14T17:12:34Z</dcterms:modified>
</cp:coreProperties>
</file>